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80"/>
  </p:notesMasterIdLst>
  <p:sldIdLst>
    <p:sldId id="358" r:id="rId2"/>
    <p:sldId id="746" r:id="rId3"/>
    <p:sldId id="751" r:id="rId4"/>
    <p:sldId id="747" r:id="rId5"/>
    <p:sldId id="752" r:id="rId6"/>
    <p:sldId id="753" r:id="rId7"/>
    <p:sldId id="718" r:id="rId8"/>
    <p:sldId id="400" r:id="rId9"/>
    <p:sldId id="732" r:id="rId10"/>
    <p:sldId id="409" r:id="rId11"/>
    <p:sldId id="506" r:id="rId12"/>
    <p:sldId id="507" r:id="rId13"/>
    <p:sldId id="413" r:id="rId14"/>
    <p:sldId id="745" r:id="rId15"/>
    <p:sldId id="733" r:id="rId16"/>
    <p:sldId id="756" r:id="rId17"/>
    <p:sldId id="755" r:id="rId18"/>
    <p:sldId id="748" r:id="rId19"/>
    <p:sldId id="414" r:id="rId20"/>
    <p:sldId id="769" r:id="rId21"/>
    <p:sldId id="768" r:id="rId22"/>
    <p:sldId id="770" r:id="rId23"/>
    <p:sldId id="771" r:id="rId24"/>
    <p:sldId id="384" r:id="rId25"/>
    <p:sldId id="337" r:id="rId26"/>
    <p:sldId id="435" r:id="rId27"/>
    <p:sldId id="417" r:id="rId28"/>
    <p:sldId id="436" r:id="rId29"/>
    <p:sldId id="439" r:id="rId30"/>
    <p:sldId id="450" r:id="rId31"/>
    <p:sldId id="760" r:id="rId32"/>
    <p:sldId id="761" r:id="rId33"/>
    <p:sldId id="762" r:id="rId34"/>
    <p:sldId id="763" r:id="rId35"/>
    <p:sldId id="495" r:id="rId36"/>
    <p:sldId id="496" r:id="rId37"/>
    <p:sldId id="497" r:id="rId38"/>
    <p:sldId id="773" r:id="rId39"/>
    <p:sldId id="444" r:id="rId40"/>
    <p:sldId id="440" r:id="rId41"/>
    <p:sldId id="445" r:id="rId42"/>
    <p:sldId id="774" r:id="rId43"/>
    <p:sldId id="778" r:id="rId44"/>
    <p:sldId id="441" r:id="rId45"/>
    <p:sldId id="775" r:id="rId46"/>
    <p:sldId id="776" r:id="rId47"/>
    <p:sldId id="537" r:id="rId48"/>
    <p:sldId id="777" r:id="rId49"/>
    <p:sldId id="442" r:id="rId50"/>
    <p:sldId id="443" r:id="rId51"/>
    <p:sldId id="779" r:id="rId52"/>
    <p:sldId id="508" r:id="rId53"/>
    <p:sldId id="509" r:id="rId54"/>
    <p:sldId id="510" r:id="rId55"/>
    <p:sldId id="511" r:id="rId56"/>
    <p:sldId id="513" r:id="rId57"/>
    <p:sldId id="512" r:id="rId58"/>
    <p:sldId id="514" r:id="rId59"/>
    <p:sldId id="515" r:id="rId60"/>
    <p:sldId id="516" r:id="rId61"/>
    <p:sldId id="517" r:id="rId62"/>
    <p:sldId id="518" r:id="rId63"/>
    <p:sldId id="519" r:id="rId64"/>
    <p:sldId id="526" r:id="rId65"/>
    <p:sldId id="520" r:id="rId66"/>
    <p:sldId id="527" r:id="rId67"/>
    <p:sldId id="528" r:id="rId68"/>
    <p:sldId id="529" r:id="rId69"/>
    <p:sldId id="530" r:id="rId70"/>
    <p:sldId id="531" r:id="rId71"/>
    <p:sldId id="757" r:id="rId72"/>
    <p:sldId id="766" r:id="rId73"/>
    <p:sldId id="767" r:id="rId74"/>
    <p:sldId id="758" r:id="rId75"/>
    <p:sldId id="759" r:id="rId76"/>
    <p:sldId id="772" r:id="rId77"/>
    <p:sldId id="764" r:id="rId78"/>
    <p:sldId id="765" r:id="rId7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746"/>
            <p14:sldId id="751"/>
            <p14:sldId id="747"/>
            <p14:sldId id="752"/>
            <p14:sldId id="753"/>
            <p14:sldId id="718"/>
            <p14:sldId id="400"/>
            <p14:sldId id="732"/>
            <p14:sldId id="409"/>
            <p14:sldId id="506"/>
            <p14:sldId id="507"/>
            <p14:sldId id="413"/>
            <p14:sldId id="745"/>
            <p14:sldId id="733"/>
            <p14:sldId id="756"/>
            <p14:sldId id="755"/>
            <p14:sldId id="748"/>
            <p14:sldId id="414"/>
            <p14:sldId id="769"/>
            <p14:sldId id="768"/>
            <p14:sldId id="770"/>
            <p14:sldId id="771"/>
            <p14:sldId id="384"/>
            <p14:sldId id="337"/>
            <p14:sldId id="435"/>
            <p14:sldId id="417"/>
            <p14:sldId id="436"/>
            <p14:sldId id="439"/>
            <p14:sldId id="450"/>
            <p14:sldId id="760"/>
            <p14:sldId id="761"/>
            <p14:sldId id="762"/>
            <p14:sldId id="763"/>
            <p14:sldId id="495"/>
            <p14:sldId id="496"/>
            <p14:sldId id="497"/>
            <p14:sldId id="773"/>
            <p14:sldId id="444"/>
            <p14:sldId id="440"/>
            <p14:sldId id="445"/>
            <p14:sldId id="774"/>
            <p14:sldId id="778"/>
            <p14:sldId id="441"/>
            <p14:sldId id="775"/>
            <p14:sldId id="776"/>
            <p14:sldId id="537"/>
            <p14:sldId id="777"/>
            <p14:sldId id="442"/>
            <p14:sldId id="443"/>
            <p14:sldId id="779"/>
            <p14:sldId id="508"/>
            <p14:sldId id="509"/>
            <p14:sldId id="510"/>
            <p14:sldId id="511"/>
            <p14:sldId id="513"/>
            <p14:sldId id="512"/>
            <p14:sldId id="514"/>
            <p14:sldId id="515"/>
            <p14:sldId id="516"/>
            <p14:sldId id="517"/>
            <p14:sldId id="518"/>
            <p14:sldId id="519"/>
            <p14:sldId id="526"/>
            <p14:sldId id="520"/>
            <p14:sldId id="527"/>
            <p14:sldId id="528"/>
            <p14:sldId id="529"/>
            <p14:sldId id="530"/>
            <p14:sldId id="531"/>
            <p14:sldId id="757"/>
            <p14:sldId id="766"/>
            <p14:sldId id="767"/>
            <p14:sldId id="758"/>
            <p14:sldId id="759"/>
            <p14:sldId id="772"/>
            <p14:sldId id="764"/>
            <p14:sldId id="765"/>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090E"/>
    <a:srgbClr val="000000"/>
    <a:srgbClr val="111111"/>
    <a:srgbClr val="4336F4"/>
    <a:srgbClr val="F2F2F2"/>
    <a:srgbClr val="262626"/>
    <a:srgbClr val="FC5818"/>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362" autoAdjust="0"/>
  </p:normalViewPr>
  <p:slideViewPr>
    <p:cSldViewPr snapToGrid="0" showGuides="1">
      <p:cViewPr varScale="1">
        <p:scale>
          <a:sx n="79" d="100"/>
          <a:sy n="79" d="100"/>
        </p:scale>
        <p:origin x="773"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13/12/2024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08815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158629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251865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133454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158363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199940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73669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2547495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138648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165636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342204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2158788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1262577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137109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3351784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1413444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67508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3483323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342897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333416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39316837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1165442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1864092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384021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8827934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4087002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2351507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401696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3917691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347807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851414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33621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30371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944122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2846633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1074954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3915079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1186111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4022764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1074929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25831762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3347767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3160215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712367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4092521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1839803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2421611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529468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4097179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4207241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2396571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57</a:t>
            </a:fld>
            <a:endParaRPr lang="fr-FR" dirty="0"/>
          </a:p>
        </p:txBody>
      </p:sp>
    </p:spTree>
    <p:extLst>
      <p:ext uri="{BB962C8B-B14F-4D97-AF65-F5344CB8AC3E}">
        <p14:creationId xmlns:p14="http://schemas.microsoft.com/office/powerpoint/2010/main" val="2702271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58</a:t>
            </a:fld>
            <a:endParaRPr lang="fr-FR" dirty="0"/>
          </a:p>
        </p:txBody>
      </p:sp>
    </p:spTree>
    <p:extLst>
      <p:ext uri="{BB962C8B-B14F-4D97-AF65-F5344CB8AC3E}">
        <p14:creationId xmlns:p14="http://schemas.microsoft.com/office/powerpoint/2010/main" val="189505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59</a:t>
            </a:fld>
            <a:endParaRPr lang="fr-FR" dirty="0"/>
          </a:p>
        </p:txBody>
      </p:sp>
    </p:spTree>
    <p:extLst>
      <p:ext uri="{BB962C8B-B14F-4D97-AF65-F5344CB8AC3E}">
        <p14:creationId xmlns:p14="http://schemas.microsoft.com/office/powerpoint/2010/main" val="24957269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60</a:t>
            </a:fld>
            <a:endParaRPr lang="fr-FR" dirty="0"/>
          </a:p>
        </p:txBody>
      </p:sp>
    </p:spTree>
    <p:extLst>
      <p:ext uri="{BB962C8B-B14F-4D97-AF65-F5344CB8AC3E}">
        <p14:creationId xmlns:p14="http://schemas.microsoft.com/office/powerpoint/2010/main" val="372797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1574587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61</a:t>
            </a:fld>
            <a:endParaRPr lang="fr-FR" dirty="0"/>
          </a:p>
        </p:txBody>
      </p:sp>
    </p:spTree>
    <p:extLst>
      <p:ext uri="{BB962C8B-B14F-4D97-AF65-F5344CB8AC3E}">
        <p14:creationId xmlns:p14="http://schemas.microsoft.com/office/powerpoint/2010/main" val="10104503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62</a:t>
            </a:fld>
            <a:endParaRPr lang="fr-FR" dirty="0"/>
          </a:p>
        </p:txBody>
      </p:sp>
    </p:spTree>
    <p:extLst>
      <p:ext uri="{BB962C8B-B14F-4D97-AF65-F5344CB8AC3E}">
        <p14:creationId xmlns:p14="http://schemas.microsoft.com/office/powerpoint/2010/main" val="16657127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63</a:t>
            </a:fld>
            <a:endParaRPr lang="fr-FR" dirty="0"/>
          </a:p>
        </p:txBody>
      </p:sp>
    </p:spTree>
    <p:extLst>
      <p:ext uri="{BB962C8B-B14F-4D97-AF65-F5344CB8AC3E}">
        <p14:creationId xmlns:p14="http://schemas.microsoft.com/office/powerpoint/2010/main" val="1628579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64</a:t>
            </a:fld>
            <a:endParaRPr lang="fr-FR" dirty="0"/>
          </a:p>
        </p:txBody>
      </p:sp>
    </p:spTree>
    <p:extLst>
      <p:ext uri="{BB962C8B-B14F-4D97-AF65-F5344CB8AC3E}">
        <p14:creationId xmlns:p14="http://schemas.microsoft.com/office/powerpoint/2010/main" val="1193236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65</a:t>
            </a:fld>
            <a:endParaRPr lang="fr-FR" dirty="0"/>
          </a:p>
        </p:txBody>
      </p:sp>
    </p:spTree>
    <p:extLst>
      <p:ext uri="{BB962C8B-B14F-4D97-AF65-F5344CB8AC3E}">
        <p14:creationId xmlns:p14="http://schemas.microsoft.com/office/powerpoint/2010/main" val="2620516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66</a:t>
            </a:fld>
            <a:endParaRPr lang="fr-FR" dirty="0"/>
          </a:p>
        </p:txBody>
      </p:sp>
    </p:spTree>
    <p:extLst>
      <p:ext uri="{BB962C8B-B14F-4D97-AF65-F5344CB8AC3E}">
        <p14:creationId xmlns:p14="http://schemas.microsoft.com/office/powerpoint/2010/main" val="3726773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67</a:t>
            </a:fld>
            <a:endParaRPr lang="fr-FR" dirty="0"/>
          </a:p>
        </p:txBody>
      </p:sp>
    </p:spTree>
    <p:extLst>
      <p:ext uri="{BB962C8B-B14F-4D97-AF65-F5344CB8AC3E}">
        <p14:creationId xmlns:p14="http://schemas.microsoft.com/office/powerpoint/2010/main" val="3757473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68</a:t>
            </a:fld>
            <a:endParaRPr lang="fr-FR" dirty="0"/>
          </a:p>
        </p:txBody>
      </p:sp>
    </p:spTree>
    <p:extLst>
      <p:ext uri="{BB962C8B-B14F-4D97-AF65-F5344CB8AC3E}">
        <p14:creationId xmlns:p14="http://schemas.microsoft.com/office/powerpoint/2010/main" val="4060596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69</a:t>
            </a:fld>
            <a:endParaRPr lang="fr-FR" dirty="0"/>
          </a:p>
        </p:txBody>
      </p:sp>
    </p:spTree>
    <p:extLst>
      <p:ext uri="{BB962C8B-B14F-4D97-AF65-F5344CB8AC3E}">
        <p14:creationId xmlns:p14="http://schemas.microsoft.com/office/powerpoint/2010/main" val="3860277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70</a:t>
            </a:fld>
            <a:endParaRPr lang="fr-FR" dirty="0"/>
          </a:p>
        </p:txBody>
      </p:sp>
    </p:spTree>
    <p:extLst>
      <p:ext uri="{BB962C8B-B14F-4D97-AF65-F5344CB8AC3E}">
        <p14:creationId xmlns:p14="http://schemas.microsoft.com/office/powerpoint/2010/main" val="183671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42483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71</a:t>
            </a:fld>
            <a:endParaRPr lang="fr-FR" dirty="0"/>
          </a:p>
        </p:txBody>
      </p:sp>
    </p:spTree>
    <p:extLst>
      <p:ext uri="{BB962C8B-B14F-4D97-AF65-F5344CB8AC3E}">
        <p14:creationId xmlns:p14="http://schemas.microsoft.com/office/powerpoint/2010/main" val="19123035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72</a:t>
            </a:fld>
            <a:endParaRPr lang="fr-FR" dirty="0"/>
          </a:p>
        </p:txBody>
      </p:sp>
    </p:spTree>
    <p:extLst>
      <p:ext uri="{BB962C8B-B14F-4D97-AF65-F5344CB8AC3E}">
        <p14:creationId xmlns:p14="http://schemas.microsoft.com/office/powerpoint/2010/main" val="40519962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73</a:t>
            </a:fld>
            <a:endParaRPr lang="fr-FR" dirty="0"/>
          </a:p>
        </p:txBody>
      </p:sp>
    </p:spTree>
    <p:extLst>
      <p:ext uri="{BB962C8B-B14F-4D97-AF65-F5344CB8AC3E}">
        <p14:creationId xmlns:p14="http://schemas.microsoft.com/office/powerpoint/2010/main" val="4257980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74</a:t>
            </a:fld>
            <a:endParaRPr lang="fr-FR" dirty="0"/>
          </a:p>
        </p:txBody>
      </p:sp>
    </p:spTree>
    <p:extLst>
      <p:ext uri="{BB962C8B-B14F-4D97-AF65-F5344CB8AC3E}">
        <p14:creationId xmlns:p14="http://schemas.microsoft.com/office/powerpoint/2010/main" val="3925147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75</a:t>
            </a:fld>
            <a:endParaRPr lang="fr-FR" dirty="0"/>
          </a:p>
        </p:txBody>
      </p:sp>
    </p:spTree>
    <p:extLst>
      <p:ext uri="{BB962C8B-B14F-4D97-AF65-F5344CB8AC3E}">
        <p14:creationId xmlns:p14="http://schemas.microsoft.com/office/powerpoint/2010/main" val="28223661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76</a:t>
            </a:fld>
            <a:endParaRPr lang="fr-FR" dirty="0"/>
          </a:p>
        </p:txBody>
      </p:sp>
    </p:spTree>
    <p:extLst>
      <p:ext uri="{BB962C8B-B14F-4D97-AF65-F5344CB8AC3E}">
        <p14:creationId xmlns:p14="http://schemas.microsoft.com/office/powerpoint/2010/main" val="1304665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77</a:t>
            </a:fld>
            <a:endParaRPr lang="fr-FR" dirty="0"/>
          </a:p>
        </p:txBody>
      </p:sp>
    </p:spTree>
    <p:extLst>
      <p:ext uri="{BB962C8B-B14F-4D97-AF65-F5344CB8AC3E}">
        <p14:creationId xmlns:p14="http://schemas.microsoft.com/office/powerpoint/2010/main" val="1196602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78</a:t>
            </a:fld>
            <a:endParaRPr lang="fr-FR" dirty="0"/>
          </a:p>
        </p:txBody>
      </p:sp>
    </p:spTree>
    <p:extLst>
      <p:ext uri="{BB962C8B-B14F-4D97-AF65-F5344CB8AC3E}">
        <p14:creationId xmlns:p14="http://schemas.microsoft.com/office/powerpoint/2010/main" val="386645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27846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1338858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javatpoint.com/java-oops-concept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www.javatpoint.com/object-and-class-in-jav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hyperlink" Target="https://www.javatpoint.com/abstract-class-in-java"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hyperlink" Target="https://www.javatpoint.com/inheritance-in-java"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www.javatpoint.com/member-inner-class" TargetMode="External"/><Relationship Id="rId7" Type="http://schemas.openxmlformats.org/officeDocument/2006/relationships/hyperlink" Target="https://www.javatpoint.com/nested-interface"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www.javatpoint.com/static-nested-class" TargetMode="External"/><Relationship Id="rId5" Type="http://schemas.openxmlformats.org/officeDocument/2006/relationships/hyperlink" Target="https://www.javatpoint.com/local-inner-class" TargetMode="External"/><Relationship Id="rId4" Type="http://schemas.openxmlformats.org/officeDocument/2006/relationships/hyperlink" Target="https://www.javatpoint.com/anonymous-inner-clas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www.programiz.com/java-programming/library/object/getclass" TargetMode="External"/><Relationship Id="rId7" Type="http://schemas.openxmlformats.org/officeDocument/2006/relationships/hyperlink" Target="https://www.programiz.com/java-programming/library/object/clone"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www.programiz.com/java-programming/library/object/equals" TargetMode="External"/><Relationship Id="rId5" Type="http://schemas.openxmlformats.org/officeDocument/2006/relationships/hyperlink" Target="https://www.programiz.com/java-programming/library/object/tostring" TargetMode="External"/><Relationship Id="rId4" Type="http://schemas.openxmlformats.org/officeDocument/2006/relationships/hyperlink" Target="https://www.programiz.com/java-programming/library/object/hashcod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590800" y="2460248"/>
            <a:ext cx="7010400" cy="646331"/>
          </a:xfrm>
          <a:prstGeom prst="rect">
            <a:avLst/>
          </a:prstGeom>
          <a:noFill/>
        </p:spPr>
        <p:txBody>
          <a:bodyPr wrap="square" rtlCol="0">
            <a:spAutoFit/>
          </a:bodyPr>
          <a:lstStyle/>
          <a:p>
            <a:pPr algn="ctr"/>
            <a:r>
              <a:rPr lang="en-US" sz="3600" b="1" dirty="0">
                <a:solidFill>
                  <a:srgbClr val="CC0000"/>
                </a:solidFill>
                <a:latin typeface="Work Sans" pitchFamily="2" charset="0"/>
              </a:rPr>
              <a:t>CORE JAVA</a:t>
            </a:r>
          </a:p>
        </p:txBody>
      </p:sp>
      <p:sp>
        <p:nvSpPr>
          <p:cNvPr id="4" name="TextBox 3">
            <a:extLst>
              <a:ext uri="{FF2B5EF4-FFF2-40B4-BE49-F238E27FC236}">
                <a16:creationId xmlns:a16="http://schemas.microsoft.com/office/drawing/2014/main" id="{C9B3C1EF-E626-8E31-6671-F6553AC05C1C}"/>
              </a:ext>
            </a:extLst>
          </p:cNvPr>
          <p:cNvSpPr txBox="1"/>
          <p:nvPr/>
        </p:nvSpPr>
        <p:spPr>
          <a:xfrm>
            <a:off x="4755502" y="3106579"/>
            <a:ext cx="7162800" cy="369332"/>
          </a:xfrm>
          <a:prstGeom prst="rect">
            <a:avLst/>
          </a:prstGeom>
          <a:noFill/>
        </p:spPr>
        <p:txBody>
          <a:bodyPr wrap="square" rtlCol="0">
            <a:spAutoFit/>
          </a:bodyPr>
          <a:lstStyle/>
          <a:p>
            <a:r>
              <a:rPr lang="en-US" b="1" dirty="0">
                <a:solidFill>
                  <a:srgbClr val="06090E"/>
                </a:solidFill>
              </a:rPr>
              <a:t>AMOL R PATIL - 9822291613</a:t>
            </a:r>
            <a:r>
              <a:rPr lang="en-US" b="1" dirty="0"/>
              <a:t>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class</a:t>
            </a:r>
            <a:endParaRPr lang="fr-FR" sz="2800" b="1" kern="0" spc="-100" dirty="0">
              <a:solidFill>
                <a:srgbClr val="FF0000"/>
              </a:solidFill>
              <a:latin typeface="Arial" panose="020B0604020202020204" pitchFamily="34" charset="0"/>
            </a:endParaRPr>
          </a:p>
        </p:txBody>
      </p:sp>
      <p:pic>
        <p:nvPicPr>
          <p:cNvPr id="4" name="Picture 3">
            <a:extLst>
              <a:ext uri="{FF2B5EF4-FFF2-40B4-BE49-F238E27FC236}">
                <a16:creationId xmlns:a16="http://schemas.microsoft.com/office/drawing/2014/main" id="{F92E7EF3-6699-B678-3423-F9C168B6BF1B}"/>
              </a:ext>
            </a:extLst>
          </p:cNvPr>
          <p:cNvPicPr>
            <a:picLocks noChangeAspect="1"/>
          </p:cNvPicPr>
          <p:nvPr/>
        </p:nvPicPr>
        <p:blipFill>
          <a:blip r:embed="rId3"/>
          <a:stretch>
            <a:fillRect/>
          </a:stretch>
        </p:blipFill>
        <p:spPr>
          <a:xfrm>
            <a:off x="3758655" y="1461145"/>
            <a:ext cx="3901778" cy="2461473"/>
          </a:xfrm>
          <a:prstGeom prst="rect">
            <a:avLst/>
          </a:prstGeom>
        </p:spPr>
      </p:pic>
      <p:sp>
        <p:nvSpPr>
          <p:cNvPr id="7" name="TextBox 6">
            <a:extLst>
              <a:ext uri="{FF2B5EF4-FFF2-40B4-BE49-F238E27FC236}">
                <a16:creationId xmlns:a16="http://schemas.microsoft.com/office/drawing/2014/main" id="{A61D4DC8-3154-BA98-237A-F41A5CDB98C3}"/>
              </a:ext>
            </a:extLst>
          </p:cNvPr>
          <p:cNvSpPr txBox="1"/>
          <p:nvPr/>
        </p:nvSpPr>
        <p:spPr>
          <a:xfrm>
            <a:off x="745422" y="4473525"/>
            <a:ext cx="10701155" cy="1569660"/>
          </a:xfrm>
          <a:prstGeom prst="rect">
            <a:avLst/>
          </a:prstGeom>
          <a:noFill/>
        </p:spPr>
        <p:txBody>
          <a:bodyPr wrap="square">
            <a:spAutoFit/>
          </a:bodyPr>
          <a:lstStyle/>
          <a:p>
            <a:r>
              <a:rPr lang="en-US" sz="2400" dirty="0">
                <a:solidFill>
                  <a:srgbClr val="002060"/>
                </a:solidFill>
                <a:latin typeface="Work Sans" pitchFamily="2" charset="0"/>
              </a:rPr>
              <a:t>Class is a blueprint or a set of instructions to build a specific type of object. It is a basic concept of Object-Oriented Programming which revolve around the real-life entities. Class in Java determines how an object will behave and what the object will contain.</a:t>
            </a:r>
          </a:p>
        </p:txBody>
      </p:sp>
    </p:spTree>
    <p:extLst>
      <p:ext uri="{BB962C8B-B14F-4D97-AF65-F5344CB8AC3E}">
        <p14:creationId xmlns:p14="http://schemas.microsoft.com/office/powerpoint/2010/main" val="1697057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object</a:t>
            </a:r>
            <a:endParaRPr lang="fr-FR" sz="2800" b="1" kern="0" spc="-100" dirty="0">
              <a:solidFill>
                <a:srgbClr val="FF0000"/>
              </a:solidFill>
              <a:latin typeface="Arial" panose="020B0604020202020204" pitchFamily="34" charset="0"/>
            </a:endParaRPr>
          </a:p>
        </p:txBody>
      </p:sp>
      <p:sp>
        <p:nvSpPr>
          <p:cNvPr id="2" name="Rectangle 1">
            <a:extLst>
              <a:ext uri="{FF2B5EF4-FFF2-40B4-BE49-F238E27FC236}">
                <a16:creationId xmlns:a16="http://schemas.microsoft.com/office/drawing/2014/main" id="{ED0379BD-BA75-D92E-7E3F-A6E3BAFA6C55}"/>
              </a:ext>
            </a:extLst>
          </p:cNvPr>
          <p:cNvSpPr/>
          <p:nvPr/>
        </p:nvSpPr>
        <p:spPr>
          <a:xfrm>
            <a:off x="644869" y="1514793"/>
            <a:ext cx="10607850" cy="3785652"/>
          </a:xfrm>
          <a:prstGeom prst="rect">
            <a:avLst/>
          </a:prstGeom>
        </p:spPr>
        <p:txBody>
          <a:bodyPr wrap="square">
            <a:spAutoFit/>
          </a:bodyPr>
          <a:lstStyle/>
          <a:p>
            <a:r>
              <a:rPr lang="en-US" sz="2400" b="1" dirty="0">
                <a:solidFill>
                  <a:srgbClr val="002060"/>
                </a:solidFill>
                <a:latin typeface="Work Sans" pitchFamily="2" charset="0"/>
              </a:rPr>
              <a:t>Object</a:t>
            </a:r>
            <a:r>
              <a:rPr lang="en-US" sz="2400" dirty="0">
                <a:solidFill>
                  <a:srgbClr val="002060"/>
                </a:solidFill>
                <a:latin typeface="Work Sans" pitchFamily="2" charset="0"/>
              </a:rPr>
              <a:t> is an instance of a class. An object in OOPS is nothing but a self-contained component which consists of methods and properties to make a particular type of data useful. For example color name, table, bag, barking. When you send a message to an object, you are asking the object to invoke or execute one of its methods as defined in the class.</a:t>
            </a:r>
          </a:p>
          <a:p>
            <a:endParaRPr lang="en-US" sz="2400" dirty="0">
              <a:solidFill>
                <a:srgbClr val="002060"/>
              </a:solidFill>
              <a:latin typeface="Work Sans" pitchFamily="2" charset="0"/>
            </a:endParaRPr>
          </a:p>
          <a:p>
            <a:r>
              <a:rPr lang="en-US" sz="2400" dirty="0">
                <a:solidFill>
                  <a:srgbClr val="002060"/>
                </a:solidFill>
                <a:latin typeface="Work Sans" pitchFamily="2" charset="0"/>
              </a:rPr>
              <a:t>From a programming point of view, an object in OOPS can include a data structure, a variable, or a function. It has a memory location allocated. Java Objects are designed as class hierarchies.</a:t>
            </a:r>
          </a:p>
        </p:txBody>
      </p:sp>
      <p:pic>
        <p:nvPicPr>
          <p:cNvPr id="3" name="Picture 2">
            <a:extLst>
              <a:ext uri="{FF2B5EF4-FFF2-40B4-BE49-F238E27FC236}">
                <a16:creationId xmlns:a16="http://schemas.microsoft.com/office/drawing/2014/main" id="{CD7B7F29-21C6-B35C-4CD6-552018668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398" y="5764013"/>
            <a:ext cx="460057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18525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687560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Encapsulation in Java</a:t>
            </a:r>
            <a:endParaRPr lang="fr-FR" sz="2800" b="1" kern="0" spc="-100" dirty="0">
              <a:solidFill>
                <a:srgbClr val="FF0000"/>
              </a:solidFill>
              <a:latin typeface="Arial" panose="020B0604020202020204" pitchFamily="34" charset="0"/>
            </a:endParaRPr>
          </a:p>
        </p:txBody>
      </p:sp>
      <p:pic>
        <p:nvPicPr>
          <p:cNvPr id="2050" name="Picture 2" descr="What is Encapsulation in Java and How to Implement It">
            <a:extLst>
              <a:ext uri="{FF2B5EF4-FFF2-40B4-BE49-F238E27FC236}">
                <a16:creationId xmlns:a16="http://schemas.microsoft.com/office/drawing/2014/main" id="{DD8ABDCF-9B8A-CE0E-35B6-D621FEB16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80" y="1270210"/>
            <a:ext cx="8523029" cy="504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3574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5448025"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Access Specifiers</a:t>
            </a:r>
            <a:endParaRPr lang="fr-FR" sz="2800" b="1" kern="0" spc="-100" dirty="0">
              <a:solidFill>
                <a:srgbClr val="FF0000"/>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86FE4C95-5D5F-2BB8-2534-188ED09024FD}"/>
              </a:ext>
            </a:extLst>
          </p:cNvPr>
          <p:cNvGraphicFramePr>
            <a:graphicFrameLocks noGrp="1"/>
          </p:cNvGraphicFramePr>
          <p:nvPr>
            <p:extLst>
              <p:ext uri="{D42A27DB-BD31-4B8C-83A1-F6EECF244321}">
                <p14:modId xmlns:p14="http://schemas.microsoft.com/office/powerpoint/2010/main" val="3909406703"/>
              </p:ext>
            </p:extLst>
          </p:nvPr>
        </p:nvGraphicFramePr>
        <p:xfrm>
          <a:off x="647975" y="2030185"/>
          <a:ext cx="10903323" cy="2989683"/>
        </p:xfrm>
        <a:graphic>
          <a:graphicData uri="http://schemas.openxmlformats.org/drawingml/2006/table">
            <a:tbl>
              <a:tblPr/>
              <a:tblGrid>
                <a:gridCol w="1964562">
                  <a:extLst>
                    <a:ext uri="{9D8B030D-6E8A-4147-A177-3AD203B41FA5}">
                      <a16:colId xmlns:a16="http://schemas.microsoft.com/office/drawing/2014/main" val="20000"/>
                    </a:ext>
                  </a:extLst>
                </a:gridCol>
                <a:gridCol w="1866335">
                  <a:extLst>
                    <a:ext uri="{9D8B030D-6E8A-4147-A177-3AD203B41FA5}">
                      <a16:colId xmlns:a16="http://schemas.microsoft.com/office/drawing/2014/main" val="20001"/>
                    </a:ext>
                  </a:extLst>
                </a:gridCol>
                <a:gridCol w="1964562">
                  <a:extLst>
                    <a:ext uri="{9D8B030D-6E8A-4147-A177-3AD203B41FA5}">
                      <a16:colId xmlns:a16="http://schemas.microsoft.com/office/drawing/2014/main" val="20002"/>
                    </a:ext>
                  </a:extLst>
                </a:gridCol>
                <a:gridCol w="2927199">
                  <a:extLst>
                    <a:ext uri="{9D8B030D-6E8A-4147-A177-3AD203B41FA5}">
                      <a16:colId xmlns:a16="http://schemas.microsoft.com/office/drawing/2014/main" val="20003"/>
                    </a:ext>
                  </a:extLst>
                </a:gridCol>
                <a:gridCol w="2180665">
                  <a:extLst>
                    <a:ext uri="{9D8B030D-6E8A-4147-A177-3AD203B41FA5}">
                      <a16:colId xmlns:a16="http://schemas.microsoft.com/office/drawing/2014/main" val="20004"/>
                    </a:ext>
                  </a:extLst>
                </a:gridCol>
              </a:tblGrid>
              <a:tr h="870415">
                <a:tc>
                  <a:txBody>
                    <a:bodyPr/>
                    <a:lstStyle/>
                    <a:p>
                      <a:pPr algn="l" fontAlgn="ctr" latinLnBrk="0"/>
                      <a:r>
                        <a:rPr lang="en-US" sz="1800" b="1">
                          <a:solidFill>
                            <a:srgbClr val="002060"/>
                          </a:solidFill>
                          <a:effectLst/>
                          <a:latin typeface="Work Sans" pitchFamily="2" charset="0"/>
                        </a:rPr>
                        <a:t>Access Specifier</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Inside Class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dirty="0">
                          <a:solidFill>
                            <a:srgbClr val="002060"/>
                          </a:solidFill>
                          <a:effectLst/>
                          <a:latin typeface="Work Sans" pitchFamily="2" charset="0"/>
                        </a:rPr>
                        <a:t>Inside Package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Outside package subclass</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latinLnBrk="0"/>
                      <a:r>
                        <a:rPr lang="en-US" sz="1800" b="1">
                          <a:solidFill>
                            <a:srgbClr val="002060"/>
                          </a:solidFill>
                          <a:effectLst/>
                          <a:latin typeface="Work Sans" pitchFamily="2" charset="0"/>
                        </a:rPr>
                        <a:t>Outside package</a:t>
                      </a:r>
                    </a:p>
                  </a:txBody>
                  <a:tcPr marL="76200" marR="7620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529817">
                <a:tc>
                  <a:txBody>
                    <a:bodyPr/>
                    <a:lstStyle/>
                    <a:p>
                      <a:pPr algn="l" fontAlgn="t" latinLnBrk="0"/>
                      <a:r>
                        <a:rPr lang="en-US" sz="1800" b="0">
                          <a:solidFill>
                            <a:srgbClr val="002060"/>
                          </a:solidFill>
                          <a:effectLst/>
                          <a:latin typeface="Work Sans" pitchFamily="2" charset="0"/>
                        </a:rPr>
                        <a:t>Private</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29817">
                <a:tc>
                  <a:txBody>
                    <a:bodyPr/>
                    <a:lstStyle/>
                    <a:p>
                      <a:pPr algn="l" fontAlgn="t" latinLnBrk="0"/>
                      <a:r>
                        <a:rPr lang="en-US" sz="1800" b="0" dirty="0">
                          <a:solidFill>
                            <a:srgbClr val="002060"/>
                          </a:solidFill>
                          <a:effectLst/>
                          <a:latin typeface="Work Sans" pitchFamily="2" charset="0"/>
                        </a:rPr>
                        <a:t>Default</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latinLnBrk="0"/>
                      <a:r>
                        <a:rPr lang="en-US" sz="1800" b="0" dirty="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529817">
                <a:tc>
                  <a:txBody>
                    <a:bodyPr/>
                    <a:lstStyle/>
                    <a:p>
                      <a:pPr algn="l" fontAlgn="t" latinLnBrk="0"/>
                      <a:r>
                        <a:rPr lang="en-US" sz="1800" b="0">
                          <a:solidFill>
                            <a:srgbClr val="002060"/>
                          </a:solidFill>
                          <a:effectLst/>
                          <a:latin typeface="Work Sans" pitchFamily="2" charset="0"/>
                        </a:rPr>
                        <a:t>Protected</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latinLnBrk="0"/>
                      <a:r>
                        <a:rPr lang="en-US" sz="1800" b="0" dirty="0">
                          <a:solidFill>
                            <a:srgbClr val="002060"/>
                          </a:solidFill>
                          <a:effectLst/>
                          <a:latin typeface="Work Sans" pitchFamily="2" charset="0"/>
                        </a:rPr>
                        <a:t>No</a:t>
                      </a:r>
                    </a:p>
                  </a:txBody>
                  <a:tcPr marL="76200" marR="7620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29817">
                <a:tc>
                  <a:txBody>
                    <a:bodyPr/>
                    <a:lstStyle/>
                    <a:p>
                      <a:pPr algn="l" fontAlgn="t" latinLnBrk="0"/>
                      <a:r>
                        <a:rPr lang="en-US" sz="1800" b="0">
                          <a:solidFill>
                            <a:srgbClr val="002060"/>
                          </a:solidFill>
                          <a:effectLst/>
                          <a:latin typeface="Work Sans" pitchFamily="2" charset="0"/>
                        </a:rPr>
                        <a:t>Public</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latinLnBrk="0"/>
                      <a:r>
                        <a:rPr lang="en-US" sz="1800" b="0" dirty="0">
                          <a:solidFill>
                            <a:srgbClr val="002060"/>
                          </a:solidFill>
                          <a:effectLst/>
                          <a:latin typeface="Work Sans" pitchFamily="2" charset="0"/>
                        </a:rPr>
                        <a:t>Yes</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78056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167148" y="-226142"/>
            <a:ext cx="3215147"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Message Passing</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D87054AE-3E47-9E89-B854-7ECDA94612DF}"/>
              </a:ext>
            </a:extLst>
          </p:cNvPr>
          <p:cNvSpPr txBox="1"/>
          <p:nvPr/>
        </p:nvSpPr>
        <p:spPr>
          <a:xfrm>
            <a:off x="271616" y="1161738"/>
            <a:ext cx="11648768" cy="4832092"/>
          </a:xfrm>
          <a:prstGeom prst="rect">
            <a:avLst/>
          </a:prstGeom>
          <a:noFill/>
        </p:spPr>
        <p:txBody>
          <a:bodyPr wrap="square">
            <a:spAutoFit/>
          </a:bodyPr>
          <a:lstStyle/>
          <a:p>
            <a:pPr marL="457200" indent="-457200">
              <a:buFont typeface="Arial" panose="020B0604020202020204" pitchFamily="34" charset="0"/>
              <a:buChar char="•"/>
            </a:pPr>
            <a:r>
              <a:rPr lang="en-US" sz="2800" dirty="0">
                <a:solidFill>
                  <a:srgbClr val="002060"/>
                </a:solidFill>
              </a:rPr>
              <a:t>A request for an object to perform one of its operations is called a message.</a:t>
            </a:r>
          </a:p>
          <a:p>
            <a:pPr marL="457200" indent="-457200">
              <a:buFont typeface="Arial" panose="020B0604020202020204" pitchFamily="34" charset="0"/>
              <a:buChar char="•"/>
            </a:pPr>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Operation means method/function. A message cannot go automatically it creates an interface, which means it creates an interface for an object. The interface provides the abstraction over the message means hide the implementation. </a:t>
            </a:r>
          </a:p>
          <a:p>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An interface is a set of operations that a given object can perform.</a:t>
            </a:r>
          </a:p>
          <a:p>
            <a:pPr marL="457200" indent="-457200">
              <a:buFont typeface="Arial" panose="020B0604020202020204" pitchFamily="34" charset="0"/>
              <a:buChar char="•"/>
            </a:pPr>
            <a:endParaRPr lang="en-US" sz="2800" dirty="0">
              <a:solidFill>
                <a:srgbClr val="002060"/>
              </a:solidFill>
            </a:endParaRPr>
          </a:p>
          <a:p>
            <a:pPr marL="457200" indent="-457200">
              <a:buFont typeface="Arial" panose="020B0604020202020204" pitchFamily="34" charset="0"/>
              <a:buChar char="•"/>
            </a:pPr>
            <a:r>
              <a:rPr lang="en-US" sz="2800" dirty="0">
                <a:solidFill>
                  <a:srgbClr val="002060"/>
                </a:solidFill>
              </a:rPr>
              <a:t>All communication between objects is done via message is called message passing,</a:t>
            </a:r>
            <a:endParaRPr lang="en-IN" sz="2800" dirty="0">
              <a:solidFill>
                <a:srgbClr val="002060"/>
              </a:solidFill>
            </a:endParaRPr>
          </a:p>
        </p:txBody>
      </p:sp>
    </p:spTree>
    <p:extLst>
      <p:ext uri="{BB962C8B-B14F-4D97-AF65-F5344CB8AC3E}">
        <p14:creationId xmlns:p14="http://schemas.microsoft.com/office/powerpoint/2010/main" val="1921361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466928" y="-192638"/>
            <a:ext cx="298900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Constructors</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287432"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constructor is a special method of a class or structure in object-oriented programming that initializes a newly created object of that type.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Whenever an object is created, the constructor is called automatically.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Constructors are not called explicitly and are invoked only once during their lifetime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30215971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202366"/>
            <a:ext cx="4422710"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Function Overloading</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623234" cy="156966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Java lets you specify more than one function of the same name in the same scope. These functions are called overloaded functions, or overloads. Overloaded functions enable you to supply different semantics for a function, depending on the types and number of its arguments.</a:t>
            </a:r>
            <a:endParaRPr lang="en-IN" sz="24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BEF5144E-1179-6674-FE23-48D7118B7DB5}"/>
              </a:ext>
            </a:extLst>
          </p:cNvPr>
          <p:cNvPicPr>
            <a:picLocks noChangeAspect="1"/>
          </p:cNvPicPr>
          <p:nvPr/>
        </p:nvPicPr>
        <p:blipFill>
          <a:blip r:embed="rId3"/>
          <a:stretch>
            <a:fillRect/>
          </a:stretch>
        </p:blipFill>
        <p:spPr>
          <a:xfrm>
            <a:off x="3170853" y="3082132"/>
            <a:ext cx="5850294" cy="3611025"/>
          </a:xfrm>
          <a:prstGeom prst="rect">
            <a:avLst/>
          </a:prstGeom>
        </p:spPr>
      </p:pic>
    </p:spTree>
    <p:extLst>
      <p:ext uri="{BB962C8B-B14F-4D97-AF65-F5344CB8AC3E}">
        <p14:creationId xmlns:p14="http://schemas.microsoft.com/office/powerpoint/2010/main" val="3486009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7F57F-BC48-09C4-64B4-C85A96A7E9B5}"/>
              </a:ext>
            </a:extLst>
          </p:cNvPr>
          <p:cNvPicPr>
            <a:picLocks noChangeAspect="1"/>
          </p:cNvPicPr>
          <p:nvPr/>
        </p:nvPicPr>
        <p:blipFill>
          <a:blip r:embed="rId3"/>
          <a:stretch>
            <a:fillRect/>
          </a:stretch>
        </p:blipFill>
        <p:spPr>
          <a:xfrm>
            <a:off x="3333360" y="666360"/>
            <a:ext cx="5525279" cy="5525279"/>
          </a:xfrm>
          <a:prstGeom prst="rect">
            <a:avLst/>
          </a:prstGeom>
        </p:spPr>
      </p:pic>
    </p:spTree>
    <p:extLst>
      <p:ext uri="{BB962C8B-B14F-4D97-AF65-F5344CB8AC3E}">
        <p14:creationId xmlns:p14="http://schemas.microsoft.com/office/powerpoint/2010/main" val="936173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393291" y="124346"/>
            <a:ext cx="5004619" cy="657069"/>
          </a:xfrm>
          <a:prstGeom prst="rect">
            <a:avLst/>
          </a:prstGeom>
        </p:spPr>
        <p:txBody>
          <a:bodyPr wrap="square" lIns="0" tIns="0" rIns="0" bIns="0" anchor="ctr">
            <a:noAutofit/>
          </a:bodyPr>
          <a:lstStyle/>
          <a:p>
            <a:pPr marL="0" marR="0" lvl="0" indent="0" defTabSz="914400" eaLnBrk="1" fontAlgn="auto" latinLnBrk="0" hangingPunct="1">
              <a:spcBef>
                <a:spcPts val="0"/>
              </a:spcBef>
              <a:spcAft>
                <a:spcPts val="0"/>
              </a:spcAft>
              <a:buClrTx/>
              <a:buSzTx/>
              <a:buFontTx/>
              <a:buNone/>
              <a:tabLst/>
              <a:defRPr/>
            </a:pPr>
            <a:r>
              <a:rPr lang="fr-FR" sz="2800" b="1" kern="0" spc="-100" dirty="0">
                <a:solidFill>
                  <a:srgbClr val="FF0000"/>
                </a:solidFill>
                <a:latin typeface="Arial" panose="020B0604020202020204" pitchFamily="34" charset="0"/>
              </a:rPr>
              <a:t>this  Pointer</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A98ED06F-3526-5B08-6291-EA7162A4AE53}"/>
              </a:ext>
            </a:extLst>
          </p:cNvPr>
          <p:cNvSpPr txBox="1"/>
          <p:nvPr/>
        </p:nvSpPr>
        <p:spPr>
          <a:xfrm>
            <a:off x="393291" y="1366287"/>
            <a:ext cx="11120685" cy="400110"/>
          </a:xfrm>
          <a:prstGeom prst="rect">
            <a:avLst/>
          </a:prstGeom>
          <a:noFill/>
        </p:spPr>
        <p:txBody>
          <a:bodyPr wrap="square">
            <a:spAutoFit/>
          </a:bodyPr>
          <a:lstStyle/>
          <a:p>
            <a:r>
              <a:rPr lang="en-US" sz="2000" dirty="0">
                <a:solidFill>
                  <a:srgbClr val="002060"/>
                </a:solidFill>
                <a:latin typeface="Work Sans" pitchFamily="2" charset="0"/>
              </a:rPr>
              <a:t>In Java programming, this is a keyword that refers to the current instance of the class</a:t>
            </a:r>
            <a:endParaRPr lang="en-IN" sz="20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8195F409-2B2B-47CD-02B2-2C791F9E90B0}"/>
              </a:ext>
            </a:extLst>
          </p:cNvPr>
          <p:cNvPicPr>
            <a:picLocks noChangeAspect="1"/>
          </p:cNvPicPr>
          <p:nvPr/>
        </p:nvPicPr>
        <p:blipFill>
          <a:blip r:embed="rId3"/>
          <a:stretch>
            <a:fillRect/>
          </a:stretch>
        </p:blipFill>
        <p:spPr>
          <a:xfrm>
            <a:off x="2690812" y="2457838"/>
            <a:ext cx="6810375" cy="3733800"/>
          </a:xfrm>
          <a:prstGeom prst="rect">
            <a:avLst/>
          </a:prstGeom>
        </p:spPr>
      </p:pic>
    </p:spTree>
    <p:extLst>
      <p:ext uri="{BB962C8B-B14F-4D97-AF65-F5344CB8AC3E}">
        <p14:creationId xmlns:p14="http://schemas.microsoft.com/office/powerpoint/2010/main" val="1123237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77158" y="274723"/>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this keyword in Java</a:t>
            </a:r>
          </a:p>
        </p:txBody>
      </p:sp>
      <p:pic>
        <p:nvPicPr>
          <p:cNvPr id="2" name="Picture 2">
            <a:extLst>
              <a:ext uri="{FF2B5EF4-FFF2-40B4-BE49-F238E27FC236}">
                <a16:creationId xmlns:a16="http://schemas.microsoft.com/office/drawing/2014/main" id="{87B41E12-35B3-9FE2-39F4-E2FB3D49B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88" y="1478010"/>
            <a:ext cx="4344955" cy="188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C2EDD4F0-8B52-D239-22E6-B5E82DDE6F22}"/>
              </a:ext>
            </a:extLst>
          </p:cNvPr>
          <p:cNvSpPr/>
          <p:nvPr/>
        </p:nvSpPr>
        <p:spPr>
          <a:xfrm>
            <a:off x="1559765" y="3768947"/>
            <a:ext cx="9888896" cy="1938992"/>
          </a:xfrm>
          <a:prstGeom prst="rect">
            <a:avLst/>
          </a:prstGeom>
        </p:spPr>
        <p:txBody>
          <a:bodyPr wrap="square">
            <a:spAutoFit/>
          </a:bodyPr>
          <a:lstStyle/>
          <a:p>
            <a:pPr marL="285750" indent="-285750">
              <a:buFont typeface="Arial" pitchFamily="34" charset="0"/>
              <a:buChar char="•"/>
            </a:pPr>
            <a:r>
              <a:rPr lang="en-US" sz="2000" dirty="0">
                <a:solidFill>
                  <a:srgbClr val="002060"/>
                </a:solidFill>
                <a:latin typeface="Work Sans" pitchFamily="2" charset="0"/>
              </a:rPr>
              <a:t>this can be used to refer current class instance variable.</a:t>
            </a:r>
          </a:p>
          <a:p>
            <a:pPr marL="285750" indent="-285750">
              <a:buFont typeface="Arial" pitchFamily="34" charset="0"/>
              <a:buChar char="•"/>
            </a:pPr>
            <a:r>
              <a:rPr lang="en-US" sz="2000" dirty="0">
                <a:solidFill>
                  <a:srgbClr val="002060"/>
                </a:solidFill>
                <a:latin typeface="Work Sans" pitchFamily="2" charset="0"/>
              </a:rPr>
              <a:t>this can be used to invoke current class method (implicitly)</a:t>
            </a:r>
          </a:p>
          <a:p>
            <a:pPr marL="285750" indent="-285750">
              <a:buFont typeface="Arial" pitchFamily="34" charset="0"/>
              <a:buChar char="•"/>
            </a:pPr>
            <a:r>
              <a:rPr lang="en-US" sz="2000" dirty="0">
                <a:solidFill>
                  <a:srgbClr val="002060"/>
                </a:solidFill>
                <a:latin typeface="Work Sans" pitchFamily="2" charset="0"/>
              </a:rPr>
              <a:t>this() can be used to invoke current class constructor.</a:t>
            </a:r>
          </a:p>
          <a:p>
            <a:pPr marL="285750" indent="-285750">
              <a:buFont typeface="Arial" pitchFamily="34" charset="0"/>
              <a:buChar char="•"/>
            </a:pPr>
            <a:r>
              <a:rPr lang="en-US" sz="2000" dirty="0">
                <a:solidFill>
                  <a:srgbClr val="002060"/>
                </a:solidFill>
                <a:latin typeface="Work Sans" pitchFamily="2" charset="0"/>
              </a:rPr>
              <a:t>this can be passed as an argument in the method call.</a:t>
            </a:r>
          </a:p>
          <a:p>
            <a:pPr marL="285750" indent="-285750">
              <a:buFont typeface="Arial" pitchFamily="34" charset="0"/>
              <a:buChar char="•"/>
            </a:pPr>
            <a:r>
              <a:rPr lang="en-US" sz="2000" dirty="0">
                <a:solidFill>
                  <a:srgbClr val="002060"/>
                </a:solidFill>
                <a:latin typeface="Work Sans" pitchFamily="2" charset="0"/>
              </a:rPr>
              <a:t>this can be passed as argument in the constructor call.</a:t>
            </a:r>
          </a:p>
          <a:p>
            <a:pPr marL="285750" indent="-285750">
              <a:buFont typeface="Arial" pitchFamily="34" charset="0"/>
              <a:buChar char="•"/>
            </a:pPr>
            <a:r>
              <a:rPr lang="en-US" sz="2000" dirty="0">
                <a:solidFill>
                  <a:srgbClr val="002060"/>
                </a:solidFill>
                <a:latin typeface="Work Sans" pitchFamily="2" charset="0"/>
              </a:rPr>
              <a:t>this can be used to return the current class instance from the method.</a:t>
            </a:r>
          </a:p>
        </p:txBody>
      </p:sp>
    </p:spTree>
    <p:extLst>
      <p:ext uri="{BB962C8B-B14F-4D97-AF65-F5344CB8AC3E}">
        <p14:creationId xmlns:p14="http://schemas.microsoft.com/office/powerpoint/2010/main" val="11759768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136186" y="-102107"/>
            <a:ext cx="650895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What is Object Oriented Programming ?</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4" name="TextBox 3">
            <a:extLst>
              <a:ext uri="{FF2B5EF4-FFF2-40B4-BE49-F238E27FC236}">
                <a16:creationId xmlns:a16="http://schemas.microsoft.com/office/drawing/2014/main" id="{419D5F2B-8B5D-2072-E66F-C8064CB9EDCA}"/>
              </a:ext>
            </a:extLst>
          </p:cNvPr>
          <p:cNvSpPr txBox="1"/>
          <p:nvPr/>
        </p:nvSpPr>
        <p:spPr>
          <a:xfrm>
            <a:off x="278021" y="1536174"/>
            <a:ext cx="11344128"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Object-oriented programming (OOP) is a computer programming model that </a:t>
            </a:r>
            <a:r>
              <a:rPr lang="en-US" sz="2400" b="1" dirty="0">
                <a:solidFill>
                  <a:srgbClr val="002060"/>
                </a:solidFill>
                <a:latin typeface="Work Sans" pitchFamily="2" charset="0"/>
              </a:rPr>
              <a:t>organizes software design around data, or objects, rather than functions and logic.</a:t>
            </a:r>
            <a:r>
              <a:rPr lang="en-US" sz="2400" dirty="0">
                <a:solidFill>
                  <a:srgbClr val="002060"/>
                </a:solidFill>
                <a:latin typeface="Work Sans" pitchFamily="2" charset="0"/>
              </a:rPr>
              <a:t>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An object can be defined as a data field that has unique attributes and behavior</a:t>
            </a:r>
          </a:p>
          <a:p>
            <a:pPr marL="342900" indent="-342900">
              <a:buFont typeface="Arial" panose="020B0604020202020204" pitchFamily="34" charset="0"/>
              <a:buChar char="•"/>
            </a:pPr>
            <a:endParaRPr lang="en-US" sz="2400" b="1" i="0" dirty="0">
              <a:solidFill>
                <a:srgbClr val="002060"/>
              </a:solidFill>
              <a:effectLst/>
              <a:latin typeface="Work Sans" pitchFamily="2" charset="0"/>
            </a:endParaRPr>
          </a:p>
          <a:p>
            <a:pPr marL="342900" indent="-342900">
              <a:buFont typeface="Arial" panose="020B0604020202020204" pitchFamily="34" charset="0"/>
              <a:buChar char="•"/>
            </a:pPr>
            <a:r>
              <a:rPr lang="en-US" sz="2400" b="1" i="0" dirty="0">
                <a:solidFill>
                  <a:srgbClr val="002060"/>
                </a:solidFill>
                <a:effectLst/>
                <a:latin typeface="Work Sans" pitchFamily="2" charset="0"/>
              </a:rPr>
              <a:t>Everything’s an object, right? Well, almost everything. The assertion that everything is an object is the concept which underlies object-oriented programming, or OOP for short.</a:t>
            </a:r>
          </a:p>
        </p:txBody>
      </p:sp>
    </p:spTree>
    <p:extLst>
      <p:ext uri="{BB962C8B-B14F-4D97-AF65-F5344CB8AC3E}">
        <p14:creationId xmlns:p14="http://schemas.microsoft.com/office/powerpoint/2010/main" val="1290751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Forms of Relationships</a:t>
            </a:r>
          </a:p>
        </p:txBody>
      </p:sp>
      <p:sp>
        <p:nvSpPr>
          <p:cNvPr id="3" name="Rectangle 2">
            <a:extLst>
              <a:ext uri="{FF2B5EF4-FFF2-40B4-BE49-F238E27FC236}">
                <a16:creationId xmlns:a16="http://schemas.microsoft.com/office/drawing/2014/main" id="{C2EDD4F0-8B52-D239-22E6-B5E82DDE6F22}"/>
              </a:ext>
            </a:extLst>
          </p:cNvPr>
          <p:cNvSpPr/>
          <p:nvPr/>
        </p:nvSpPr>
        <p:spPr>
          <a:xfrm>
            <a:off x="348343" y="839135"/>
            <a:ext cx="11706808" cy="6370975"/>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There are main forms of relationships in OOP paradigm.</a:t>
            </a:r>
          </a:p>
          <a:p>
            <a:pPr marL="285750" indent="-285750">
              <a:buFont typeface="Arial" pitchFamily="34" charset="0"/>
              <a:buChar char="•"/>
            </a:pPr>
            <a:endParaRPr lang="en-US" sz="2400" dirty="0">
              <a:solidFill>
                <a:srgbClr val="002060"/>
              </a:solidFill>
              <a:latin typeface="Work Sans" pitchFamily="2" charset="0"/>
            </a:endParaRPr>
          </a:p>
          <a:p>
            <a:pPr marL="742950" lvl="1" indent="-285750">
              <a:buFont typeface="Arial" pitchFamily="34" charset="0"/>
              <a:buChar char="•"/>
            </a:pPr>
            <a:r>
              <a:rPr lang="en-US" sz="2400" dirty="0">
                <a:solidFill>
                  <a:srgbClr val="002060"/>
                </a:solidFill>
                <a:latin typeface="Work Sans" pitchFamily="2" charset="0"/>
              </a:rPr>
              <a:t>IS-A (Inheritance)	HAS-A (Association)</a:t>
            </a:r>
          </a:p>
          <a:p>
            <a:pPr marL="742950" lvl="1"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IS-A Relationship	</a:t>
            </a:r>
            <a:r>
              <a:rPr lang="en-US" dirty="0">
                <a:solidFill>
                  <a:srgbClr val="002060"/>
                </a:solidFill>
                <a:latin typeface="Work Sans" pitchFamily="2" charset="0"/>
              </a:rPr>
              <a:t>Car IS A Vehicle	     Cat IS AN Animal	Manager IS AN Employee</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All these examples denote that sub type is in the form of super type creating is-a relationship.</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HAS-A Relationship </a:t>
            </a:r>
            <a:r>
              <a:rPr lang="en-US" dirty="0">
                <a:solidFill>
                  <a:srgbClr val="002060"/>
                </a:solidFill>
                <a:latin typeface="Work Sans" pitchFamily="2" charset="0"/>
              </a:rPr>
              <a:t>Hotel HAS Rooms	School HAS Departments Employee HAS Address</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This represents the ownership of an entity in another. One entity belongs to another…</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There are 2️⃣ forms of Association that are possible in Java:</a:t>
            </a: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 Aggregation — loose coupling, weak</a:t>
            </a:r>
          </a:p>
          <a:p>
            <a:pPr marL="285750" indent="-285750">
              <a:buFont typeface="Arial" pitchFamily="34" charset="0"/>
              <a:buChar char="•"/>
            </a:pPr>
            <a:r>
              <a:rPr lang="en-US" sz="2400" dirty="0">
                <a:solidFill>
                  <a:srgbClr val="002060"/>
                </a:solidFill>
                <a:latin typeface="Work Sans" pitchFamily="2" charset="0"/>
              </a:rPr>
              <a:t>b) Composition — tight coupling, strong</a:t>
            </a:r>
          </a:p>
          <a:p>
            <a:pPr marL="285750" indent="-285750">
              <a:buFont typeface="Arial" pitchFamily="34" charset="0"/>
              <a:buChar char="•"/>
            </a:pPr>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30974961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Association</a:t>
            </a:r>
          </a:p>
        </p:txBody>
      </p:sp>
      <p:sp>
        <p:nvSpPr>
          <p:cNvPr id="3" name="Rectangle 2">
            <a:extLst>
              <a:ext uri="{FF2B5EF4-FFF2-40B4-BE49-F238E27FC236}">
                <a16:creationId xmlns:a16="http://schemas.microsoft.com/office/drawing/2014/main" id="{C2EDD4F0-8B52-D239-22E6-B5E82DDE6F22}"/>
              </a:ext>
            </a:extLst>
          </p:cNvPr>
          <p:cNvSpPr/>
          <p:nvPr/>
        </p:nvSpPr>
        <p:spPr>
          <a:xfrm>
            <a:off x="647975" y="1305665"/>
            <a:ext cx="9888896" cy="830997"/>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Association is a relation between two separate classes which establishes through their Objects</a:t>
            </a:r>
          </a:p>
        </p:txBody>
      </p:sp>
      <p:pic>
        <p:nvPicPr>
          <p:cNvPr id="4" name="Picture 3">
            <a:extLst>
              <a:ext uri="{FF2B5EF4-FFF2-40B4-BE49-F238E27FC236}">
                <a16:creationId xmlns:a16="http://schemas.microsoft.com/office/drawing/2014/main" id="{44F441EC-9001-4AD3-05C5-72DB7B398F7C}"/>
              </a:ext>
            </a:extLst>
          </p:cNvPr>
          <p:cNvPicPr>
            <a:picLocks noChangeAspect="1"/>
          </p:cNvPicPr>
          <p:nvPr/>
        </p:nvPicPr>
        <p:blipFill>
          <a:blip r:embed="rId3"/>
          <a:stretch>
            <a:fillRect/>
          </a:stretch>
        </p:blipFill>
        <p:spPr>
          <a:xfrm>
            <a:off x="2421294" y="2762639"/>
            <a:ext cx="7162800" cy="3124200"/>
          </a:xfrm>
          <a:prstGeom prst="rect">
            <a:avLst/>
          </a:prstGeom>
        </p:spPr>
      </p:pic>
    </p:spTree>
    <p:extLst>
      <p:ext uri="{BB962C8B-B14F-4D97-AF65-F5344CB8AC3E}">
        <p14:creationId xmlns:p14="http://schemas.microsoft.com/office/powerpoint/2010/main" val="11783150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Composition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77587" y="916948"/>
            <a:ext cx="11469654" cy="2554545"/>
          </a:xfrm>
          <a:prstGeom prst="rect">
            <a:avLst/>
          </a:prstGeom>
          <a:noFill/>
        </p:spPr>
        <p:txBody>
          <a:bodyPr wrap="square">
            <a:spAutoFit/>
          </a:bodyPr>
          <a:lstStyle/>
          <a:p>
            <a:r>
              <a:rPr lang="en-US" sz="2000" dirty="0">
                <a:solidFill>
                  <a:srgbClr val="002060"/>
                </a:solidFill>
                <a:latin typeface="Work Sans" pitchFamily="2" charset="0"/>
              </a:rPr>
              <a:t>The </a:t>
            </a:r>
            <a:r>
              <a:rPr lang="en-US" sz="2000" b="1" dirty="0">
                <a:solidFill>
                  <a:srgbClr val="002060"/>
                </a:solidFill>
                <a:latin typeface="Work Sans" pitchFamily="2" charset="0"/>
              </a:rPr>
              <a:t>composition</a:t>
            </a:r>
            <a:r>
              <a:rPr lang="en-US" sz="2000" dirty="0">
                <a:solidFill>
                  <a:srgbClr val="002060"/>
                </a:solidFill>
                <a:latin typeface="Work Sans" pitchFamily="2" charset="0"/>
              </a:rPr>
              <a:t> means having a container object that contains other objects.</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Composition is a concept that models a</a:t>
            </a:r>
            <a:r>
              <a:rPr lang="en-US" sz="2000" b="1" dirty="0">
                <a:solidFill>
                  <a:srgbClr val="002060"/>
                </a:solidFill>
                <a:latin typeface="Work Sans" pitchFamily="2" charset="0"/>
              </a:rPr>
              <a:t> has a relationship</a:t>
            </a:r>
            <a:r>
              <a:rPr lang="en-US" sz="2000" dirty="0">
                <a:solidFill>
                  <a:srgbClr val="002060"/>
                </a:solidFill>
                <a:latin typeface="Work Sans" pitchFamily="2" charset="0"/>
              </a:rPr>
              <a:t>.  This means that a class Composite can contain an object of another class Component. This relationship means that a Composite has a Component.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Classes that contain objects of other classes are usually referred to as composites, where classes that are used to create more complex types are referred to as components</a:t>
            </a:r>
            <a:endParaRPr lang="en-IN" sz="2000" dirty="0">
              <a:solidFill>
                <a:srgbClr val="002060"/>
              </a:solidFill>
              <a:latin typeface="Work Sans" pitchFamily="2" charset="0"/>
            </a:endParaRPr>
          </a:p>
        </p:txBody>
      </p:sp>
      <p:pic>
        <p:nvPicPr>
          <p:cNvPr id="10" name="Picture 9">
            <a:extLst>
              <a:ext uri="{FF2B5EF4-FFF2-40B4-BE49-F238E27FC236}">
                <a16:creationId xmlns:a16="http://schemas.microsoft.com/office/drawing/2014/main" id="{8022309C-80E8-9550-40C2-086FAF3D46DD}"/>
              </a:ext>
            </a:extLst>
          </p:cNvPr>
          <p:cNvPicPr>
            <a:picLocks noChangeAspect="1"/>
          </p:cNvPicPr>
          <p:nvPr/>
        </p:nvPicPr>
        <p:blipFill>
          <a:blip r:embed="rId3"/>
          <a:stretch>
            <a:fillRect/>
          </a:stretch>
        </p:blipFill>
        <p:spPr>
          <a:xfrm>
            <a:off x="4481278" y="3817198"/>
            <a:ext cx="2087473" cy="2909810"/>
          </a:xfrm>
          <a:prstGeom prst="rect">
            <a:avLst/>
          </a:prstGeom>
        </p:spPr>
      </p:pic>
    </p:spTree>
    <p:extLst>
      <p:ext uri="{BB962C8B-B14F-4D97-AF65-F5344CB8AC3E}">
        <p14:creationId xmlns:p14="http://schemas.microsoft.com/office/powerpoint/2010/main" val="10211686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FF0000"/>
                </a:solidFill>
                <a:effectLst/>
                <a:latin typeface="Raleway" pitchFamily="2" charset="0"/>
              </a:rPr>
              <a:t>Aggregation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68257" y="851634"/>
            <a:ext cx="11469654" cy="4832092"/>
          </a:xfrm>
          <a:prstGeom prst="rect">
            <a:avLst/>
          </a:prstGeom>
          <a:noFill/>
        </p:spPr>
        <p:txBody>
          <a:bodyPr wrap="square">
            <a:spAutoFit/>
          </a:bodyPr>
          <a:lstStyle/>
          <a:p>
            <a:r>
              <a:rPr lang="en-US" sz="2200" dirty="0">
                <a:solidFill>
                  <a:srgbClr val="002060"/>
                </a:solidFill>
                <a:latin typeface="Work Sans" pitchFamily="2" charset="0"/>
              </a:rPr>
              <a:t> Aggregation is an association that describes “has a” relationship between objects. For example, a classroom and student are linked with “has a” relationship</a:t>
            </a:r>
          </a:p>
          <a:p>
            <a:endParaRPr lang="en-US" sz="2200" dirty="0">
              <a:solidFill>
                <a:srgbClr val="002060"/>
              </a:solidFill>
              <a:latin typeface="Work Sans" pitchFamily="2" charset="0"/>
            </a:endParaRPr>
          </a:p>
          <a:p>
            <a:r>
              <a:rPr lang="en-US" sz="2200" b="1" dirty="0">
                <a:solidFill>
                  <a:srgbClr val="002060"/>
                </a:solidFill>
                <a:latin typeface="Work Sans" pitchFamily="2" charset="0"/>
              </a:rPr>
              <a:t>Difference Between Composition &amp; Aggregation </a:t>
            </a:r>
            <a:r>
              <a:rPr lang="en-US" sz="2200" dirty="0">
                <a:solidFill>
                  <a:srgbClr val="002060"/>
                </a:solidFill>
                <a:latin typeface="Work Sans" pitchFamily="2" charset="0"/>
              </a:rPr>
              <a:t>:-</a:t>
            </a:r>
          </a:p>
          <a:p>
            <a:endParaRPr lang="en-US" sz="2200" dirty="0">
              <a:solidFill>
                <a:srgbClr val="002060"/>
              </a:solidFill>
              <a:latin typeface="Work Sans" pitchFamily="2" charset="0"/>
            </a:endParaRPr>
          </a:p>
          <a:p>
            <a:r>
              <a:rPr lang="en-US" sz="2200" dirty="0">
                <a:solidFill>
                  <a:srgbClr val="002060"/>
                </a:solidFill>
                <a:latin typeface="Work Sans" pitchFamily="2" charset="0"/>
              </a:rPr>
              <a:t>Aggregation is an association between two objects which describes the “has a” relationship </a:t>
            </a:r>
            <a:r>
              <a:rPr lang="en-US" sz="2200" b="1" dirty="0">
                <a:solidFill>
                  <a:srgbClr val="002060"/>
                </a:solidFill>
                <a:latin typeface="Work Sans" pitchFamily="2" charset="0"/>
              </a:rPr>
              <a:t>while the composition is the most specific type of aggregation that implies ownership. </a:t>
            </a:r>
            <a:r>
              <a:rPr lang="en-US" sz="2200" dirty="0">
                <a:solidFill>
                  <a:srgbClr val="002060"/>
                </a:solidFill>
                <a:latin typeface="Work Sans" pitchFamily="2" charset="0"/>
              </a:rPr>
              <a:t>Thus, this is the main difference between aggregation and composition.</a:t>
            </a:r>
          </a:p>
          <a:p>
            <a:r>
              <a:rPr lang="en-US" sz="2200" dirty="0">
                <a:solidFill>
                  <a:srgbClr val="002060"/>
                </a:solidFill>
                <a:latin typeface="Work Sans" pitchFamily="2" charset="0"/>
              </a:rPr>
              <a:t>In aggregation, destroying the owning object does not affect the containing object. However, in composition, destroying the owning object affects the containing object. Hence, this is another difference between aggregation and composition.</a:t>
            </a:r>
          </a:p>
        </p:txBody>
      </p:sp>
    </p:spTree>
    <p:extLst>
      <p:ext uri="{BB962C8B-B14F-4D97-AF65-F5344CB8AC3E}">
        <p14:creationId xmlns:p14="http://schemas.microsoft.com/office/powerpoint/2010/main" val="21257868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81552" y="326933"/>
            <a:ext cx="5714448"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Java static members</a:t>
            </a:r>
            <a:endParaRPr lang="fr-FR" sz="2800" b="1" kern="0" spc="-100" dirty="0">
              <a:solidFill>
                <a:srgbClr val="FF0000"/>
              </a:solidFill>
              <a:latin typeface="Arial" panose="020B0604020202020204" pitchFamily="34" charset="0"/>
            </a:endParaRPr>
          </a:p>
        </p:txBody>
      </p:sp>
      <p:pic>
        <p:nvPicPr>
          <p:cNvPr id="2" name="Picture 2">
            <a:extLst>
              <a:ext uri="{FF2B5EF4-FFF2-40B4-BE49-F238E27FC236}">
                <a16:creationId xmlns:a16="http://schemas.microsoft.com/office/drawing/2014/main" id="{DF45D8DB-C119-D557-3B8A-1B8F3F3D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350" y="1379376"/>
            <a:ext cx="4902139" cy="434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0504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97010" y="56006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rgbClr val="FF0000"/>
                </a:solidFill>
                <a:latin typeface="Arial" panose="020B0604020202020204" pitchFamily="34" charset="0"/>
              </a:rPr>
              <a:t>static variables</a:t>
            </a:r>
            <a:endParaRPr lang="fr-FR" b="1" spc="-100" dirty="0">
              <a:solidFill>
                <a:srgbClr val="FF0000"/>
              </a:solidFill>
              <a:latin typeface="Arial" panose="020B0604020202020204" pitchFamily="34" charset="0"/>
            </a:endParaRPr>
          </a:p>
        </p:txBody>
      </p:sp>
      <p:sp>
        <p:nvSpPr>
          <p:cNvPr id="2" name="Rectangle 1">
            <a:extLst>
              <a:ext uri="{FF2B5EF4-FFF2-40B4-BE49-F238E27FC236}">
                <a16:creationId xmlns:a16="http://schemas.microsoft.com/office/drawing/2014/main" id="{4D104CC5-6026-DF65-008D-FD139FC10301}"/>
              </a:ext>
            </a:extLst>
          </p:cNvPr>
          <p:cNvSpPr/>
          <p:nvPr/>
        </p:nvSpPr>
        <p:spPr>
          <a:xfrm>
            <a:off x="783138" y="1399592"/>
            <a:ext cx="10625724" cy="1938992"/>
          </a:xfrm>
          <a:prstGeom prst="rect">
            <a:avLst/>
          </a:prstGeom>
        </p:spPr>
        <p:txBody>
          <a:bodyPr wrap="square">
            <a:spAutoFit/>
          </a:bodyPr>
          <a:lstStyle/>
          <a:p>
            <a:r>
              <a:rPr lang="en-US" sz="2400" dirty="0">
                <a:solidFill>
                  <a:srgbClr val="002060"/>
                </a:solidFill>
                <a:latin typeface="Work Sans" pitchFamily="2" charset="0"/>
              </a:rPr>
              <a:t>	Static variables defined as a class member can be </a:t>
            </a:r>
            <a:r>
              <a:rPr lang="en-US" sz="2400" b="1" dirty="0">
                <a:solidFill>
                  <a:srgbClr val="002060"/>
                </a:solidFill>
                <a:latin typeface="Work Sans" pitchFamily="2" charset="0"/>
              </a:rPr>
              <a:t>accessed without object</a:t>
            </a:r>
            <a:r>
              <a:rPr lang="en-US" sz="2400" dirty="0">
                <a:solidFill>
                  <a:srgbClr val="002060"/>
                </a:solidFill>
                <a:latin typeface="Work Sans" pitchFamily="2" charset="0"/>
              </a:rPr>
              <a:t> of that class. Static variable is </a:t>
            </a:r>
            <a:r>
              <a:rPr lang="en-US" sz="2400" b="1" dirty="0">
                <a:solidFill>
                  <a:srgbClr val="002060"/>
                </a:solidFill>
                <a:latin typeface="Work Sans" pitchFamily="2" charset="0"/>
              </a:rPr>
              <a:t>initialized once</a:t>
            </a:r>
            <a:r>
              <a:rPr lang="en-US" sz="2400" dirty="0">
                <a:solidFill>
                  <a:srgbClr val="002060"/>
                </a:solidFill>
                <a:latin typeface="Work Sans" pitchFamily="2" charset="0"/>
              </a:rPr>
              <a:t> and </a:t>
            </a:r>
            <a:r>
              <a:rPr lang="en-US" sz="2400" b="1" dirty="0">
                <a:solidFill>
                  <a:srgbClr val="002060"/>
                </a:solidFill>
                <a:latin typeface="Work Sans" pitchFamily="2" charset="0"/>
              </a:rPr>
              <a:t>shared among different objects</a:t>
            </a:r>
            <a:r>
              <a:rPr lang="en-US" sz="2400" dirty="0">
                <a:solidFill>
                  <a:srgbClr val="002060"/>
                </a:solidFill>
                <a:latin typeface="Work Sans" pitchFamily="2" charset="0"/>
              </a:rPr>
              <a:t> of the class. All the object of the class having static variable will have the same instance of static variable.</a:t>
            </a:r>
          </a:p>
        </p:txBody>
      </p:sp>
      <p:graphicFrame>
        <p:nvGraphicFramePr>
          <p:cNvPr id="4" name="Table 3">
            <a:extLst>
              <a:ext uri="{FF2B5EF4-FFF2-40B4-BE49-F238E27FC236}">
                <a16:creationId xmlns:a16="http://schemas.microsoft.com/office/drawing/2014/main" id="{C44588A5-205B-0A4F-5259-D10255C0AE65}"/>
              </a:ext>
            </a:extLst>
          </p:cNvPr>
          <p:cNvGraphicFramePr>
            <a:graphicFrameLocks noGrp="1"/>
          </p:cNvGraphicFramePr>
          <p:nvPr>
            <p:extLst>
              <p:ext uri="{D42A27DB-BD31-4B8C-83A1-F6EECF244321}">
                <p14:modId xmlns:p14="http://schemas.microsoft.com/office/powerpoint/2010/main" val="312270013"/>
              </p:ext>
            </p:extLst>
          </p:nvPr>
        </p:nvGraphicFramePr>
        <p:xfrm>
          <a:off x="783138" y="3998168"/>
          <a:ext cx="10544880" cy="1917348"/>
        </p:xfrm>
        <a:graphic>
          <a:graphicData uri="http://schemas.openxmlformats.org/drawingml/2006/table">
            <a:tbl>
              <a:tblPr/>
              <a:tblGrid>
                <a:gridCol w="5272440">
                  <a:extLst>
                    <a:ext uri="{9D8B030D-6E8A-4147-A177-3AD203B41FA5}">
                      <a16:colId xmlns:a16="http://schemas.microsoft.com/office/drawing/2014/main" val="20000"/>
                    </a:ext>
                  </a:extLst>
                </a:gridCol>
                <a:gridCol w="5272440">
                  <a:extLst>
                    <a:ext uri="{9D8B030D-6E8A-4147-A177-3AD203B41FA5}">
                      <a16:colId xmlns:a16="http://schemas.microsoft.com/office/drawing/2014/main" val="20001"/>
                    </a:ext>
                  </a:extLst>
                </a:gridCol>
              </a:tblGrid>
              <a:tr h="346421">
                <a:tc>
                  <a:txBody>
                    <a:bodyPr/>
                    <a:lstStyle/>
                    <a:p>
                      <a:pPr algn="l"/>
                      <a:r>
                        <a:rPr lang="en-US" sz="1600">
                          <a:solidFill>
                            <a:srgbClr val="002060"/>
                          </a:solidFill>
                          <a:effectLst/>
                          <a:latin typeface="Work Sans" pitchFamily="2" charset="0"/>
                        </a:rPr>
                        <a:t>Static variable</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10D827"/>
                      </a:solidFill>
                      <a:prstDash val="solid"/>
                      <a:round/>
                      <a:headEnd type="none" w="med" len="med"/>
                      <a:tailEnd type="none" w="med" len="med"/>
                    </a:lnB>
                    <a:solidFill>
                      <a:srgbClr val="FFFFFF"/>
                    </a:solidFill>
                  </a:tcPr>
                </a:tc>
                <a:tc>
                  <a:txBody>
                    <a:bodyPr/>
                    <a:lstStyle/>
                    <a:p>
                      <a:pPr algn="l"/>
                      <a:r>
                        <a:rPr lang="en-US" sz="1600">
                          <a:solidFill>
                            <a:srgbClr val="002060"/>
                          </a:solidFill>
                          <a:effectLst/>
                          <a:latin typeface="Work Sans" pitchFamily="2" charset="0"/>
                        </a:rPr>
                        <a:t>Instance Variable</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A0D827"/>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6421">
                <a:tc>
                  <a:txBody>
                    <a:bodyPr/>
                    <a:lstStyle/>
                    <a:p>
                      <a:r>
                        <a:rPr lang="en-US" sz="1600" dirty="0">
                          <a:solidFill>
                            <a:srgbClr val="002060"/>
                          </a:solidFill>
                          <a:effectLst/>
                          <a:latin typeface="Work Sans" pitchFamily="2" charset="0"/>
                        </a:rPr>
                        <a:t>Represent common property</a:t>
                      </a:r>
                    </a:p>
                  </a:txBody>
                  <a:tcPr marL="73922" marR="73922" marT="36961" marB="36961">
                    <a:lnL w="9525" cap="flat" cmpd="sng" algn="ctr">
                      <a:solidFill>
                        <a:srgbClr val="1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10D827"/>
                      </a:solidFill>
                      <a:prstDash val="solid"/>
                      <a:round/>
                      <a:headEnd type="none" w="med" len="med"/>
                      <a:tailEnd type="none" w="med" len="med"/>
                    </a:lnT>
                    <a:lnB w="9525" cap="flat" cmpd="sng" algn="ctr">
                      <a:solidFill>
                        <a:srgbClr val="D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Represent unique property</a:t>
                      </a:r>
                    </a:p>
                  </a:txBody>
                  <a:tcPr marL="73922" marR="73922" marT="36961" marB="36961">
                    <a:lnL w="9525" cap="flat" cmpd="sng" algn="ctr">
                      <a:solidFill>
                        <a:srgbClr val="A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A0D827"/>
                      </a:solidFill>
                      <a:prstDash val="solid"/>
                      <a:round/>
                      <a:headEnd type="none" w="med" len="med"/>
                      <a:tailEnd type="none" w="med" len="med"/>
                    </a:lnT>
                    <a:lnB w="9525" cap="flat" cmpd="sng" algn="ctr">
                      <a:solidFill>
                        <a:srgbClr val="B0D82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12253">
                <a:tc>
                  <a:txBody>
                    <a:bodyPr/>
                    <a:lstStyle/>
                    <a:p>
                      <a:r>
                        <a:rPr lang="en-US" sz="1600">
                          <a:solidFill>
                            <a:srgbClr val="002060"/>
                          </a:solidFill>
                          <a:effectLst/>
                          <a:latin typeface="Work Sans" pitchFamily="2" charset="0"/>
                        </a:rPr>
                        <a:t>Accessed using class name (can be accessed using object name as well)</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Accessed using object</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2253">
                <a:tc>
                  <a:txBody>
                    <a:bodyPr/>
                    <a:lstStyle/>
                    <a:p>
                      <a:r>
                        <a:rPr lang="en-US" sz="1600">
                          <a:solidFill>
                            <a:srgbClr val="002060"/>
                          </a:solidFill>
                          <a:effectLst/>
                          <a:latin typeface="Work Sans" pitchFamily="2" charset="0"/>
                        </a:rPr>
                        <a:t>Allocated memory only once</a:t>
                      </a:r>
                    </a:p>
                  </a:txBody>
                  <a:tcPr marL="73922" marR="73922" marT="36961" marB="36961">
                    <a:lnL w="9525" cap="flat" cmpd="sng" algn="ctr">
                      <a:solidFill>
                        <a:srgbClr val="7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7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Allocated new memory each time a new object is created</a:t>
                      </a:r>
                    </a:p>
                  </a:txBody>
                  <a:tcPr marL="73922" marR="73922" marT="36961" marB="36961">
                    <a:lnL w="9525" cap="flat" cmpd="sng" algn="ctr">
                      <a:solidFill>
                        <a:srgbClr val="8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8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84351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C99DFF-1F94-2866-1401-E43217F44E2D}"/>
              </a:ext>
            </a:extLst>
          </p:cNvPr>
          <p:cNvSpPr/>
          <p:nvPr/>
        </p:nvSpPr>
        <p:spPr>
          <a:xfrm>
            <a:off x="598714" y="625151"/>
            <a:ext cx="11381792" cy="2246769"/>
          </a:xfrm>
          <a:prstGeom prst="rect">
            <a:avLst/>
          </a:prstGeom>
        </p:spPr>
        <p:txBody>
          <a:bodyPr wrap="square">
            <a:spAutoFit/>
          </a:bodyPr>
          <a:lstStyle/>
          <a:p>
            <a:r>
              <a:rPr lang="en-US" sz="2000" b="1" dirty="0">
                <a:solidFill>
                  <a:srgbClr val="002060"/>
                </a:solidFill>
                <a:latin typeface="Work Sans" pitchFamily="2" charset="0"/>
              </a:rPr>
              <a:t>Java static method</a:t>
            </a:r>
          </a:p>
          <a:p>
            <a:endParaRPr lang="en-US" sz="2000" b="1" dirty="0">
              <a:solidFill>
                <a:srgbClr val="002060"/>
              </a:solidFill>
              <a:latin typeface="Work Sans" pitchFamily="2" charset="0"/>
            </a:endParaRPr>
          </a:p>
          <a:p>
            <a:r>
              <a:rPr lang="en-US" sz="2000" dirty="0">
                <a:solidFill>
                  <a:srgbClr val="002060"/>
                </a:solidFill>
                <a:latin typeface="Work Sans" pitchFamily="2" charset="0"/>
              </a:rPr>
              <a:t>If you apply static keyword with any method, it is known as static method.</a:t>
            </a:r>
          </a:p>
          <a:p>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A static method belongs to the class rather than the object of a class.</a:t>
            </a:r>
          </a:p>
          <a:p>
            <a:pPr marL="285750" indent="-285750">
              <a:buFont typeface="Arial" pitchFamily="34" charset="0"/>
              <a:buChar char="•"/>
            </a:pPr>
            <a:r>
              <a:rPr lang="en-US" sz="2000" dirty="0">
                <a:solidFill>
                  <a:srgbClr val="002060"/>
                </a:solidFill>
                <a:latin typeface="Work Sans" pitchFamily="2" charset="0"/>
              </a:rPr>
              <a:t>A static method can be invoked without the need for creating an instance of a class.</a:t>
            </a:r>
          </a:p>
          <a:p>
            <a:pPr marL="285750" indent="-285750">
              <a:buFont typeface="Arial" pitchFamily="34" charset="0"/>
              <a:buChar char="•"/>
            </a:pPr>
            <a:r>
              <a:rPr lang="en-US" sz="2000" dirty="0">
                <a:solidFill>
                  <a:srgbClr val="002060"/>
                </a:solidFill>
                <a:latin typeface="Work Sans" pitchFamily="2" charset="0"/>
              </a:rPr>
              <a:t>A static method can access static data member and can change the value of it.</a:t>
            </a:r>
          </a:p>
        </p:txBody>
      </p:sp>
      <p:sp>
        <p:nvSpPr>
          <p:cNvPr id="3" name="Rectangle 2">
            <a:extLst>
              <a:ext uri="{FF2B5EF4-FFF2-40B4-BE49-F238E27FC236}">
                <a16:creationId xmlns:a16="http://schemas.microsoft.com/office/drawing/2014/main" id="{F80C0954-E21B-557B-9807-FF1E63118564}"/>
              </a:ext>
            </a:extLst>
          </p:cNvPr>
          <p:cNvSpPr/>
          <p:nvPr/>
        </p:nvSpPr>
        <p:spPr>
          <a:xfrm>
            <a:off x="512406" y="3461657"/>
            <a:ext cx="11381792" cy="2862322"/>
          </a:xfrm>
          <a:prstGeom prst="rect">
            <a:avLst/>
          </a:prstGeom>
        </p:spPr>
        <p:txBody>
          <a:bodyPr wrap="square">
            <a:spAutoFit/>
          </a:bodyPr>
          <a:lstStyle/>
          <a:p>
            <a:r>
              <a:rPr lang="en-US" sz="2000" b="1" dirty="0">
                <a:solidFill>
                  <a:srgbClr val="002060"/>
                </a:solidFill>
                <a:latin typeface="Work Sans" pitchFamily="2" charset="0"/>
              </a:rPr>
              <a:t>Static block in Java</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Static block is used to initialize static data members. Static block executes even before main() method.</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It executes when the class is loaded in the memory. </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A class can have multiple Static blocks, which will execute in the same sequence in which they are programmed</a:t>
            </a:r>
          </a:p>
        </p:txBody>
      </p:sp>
    </p:spTree>
    <p:extLst>
      <p:ext uri="{BB962C8B-B14F-4D97-AF65-F5344CB8AC3E}">
        <p14:creationId xmlns:p14="http://schemas.microsoft.com/office/powerpoint/2010/main" val="15579866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rgbClr val="FF0000"/>
                </a:solidFill>
                <a:latin typeface="Work Sans" pitchFamily="2" charset="0"/>
              </a:rPr>
              <a:t>Inheritance in Java</a:t>
            </a:r>
            <a:endParaRPr lang="fr-FR" b="1" spc="-100" dirty="0">
              <a:solidFill>
                <a:srgbClr val="FF0000"/>
              </a:solidFill>
              <a:latin typeface="Work Sans" pitchFamily="2" charset="0"/>
            </a:endParaRPr>
          </a:p>
        </p:txBody>
      </p:sp>
      <p:sp>
        <p:nvSpPr>
          <p:cNvPr id="3" name="Rectangle 2">
            <a:extLst>
              <a:ext uri="{FF2B5EF4-FFF2-40B4-BE49-F238E27FC236}">
                <a16:creationId xmlns:a16="http://schemas.microsoft.com/office/drawing/2014/main" id="{6932B1B7-B9EA-7FA4-5BB9-C932EA3369C2}"/>
              </a:ext>
            </a:extLst>
          </p:cNvPr>
          <p:cNvSpPr/>
          <p:nvPr/>
        </p:nvSpPr>
        <p:spPr>
          <a:xfrm>
            <a:off x="682462" y="1548882"/>
            <a:ext cx="11251391" cy="3477875"/>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Inheritance in Java</a:t>
            </a:r>
            <a:r>
              <a:rPr lang="en-US" sz="2000" dirty="0">
                <a:solidFill>
                  <a:srgbClr val="002060"/>
                </a:solidFill>
                <a:latin typeface="Work Sans" pitchFamily="2" charset="0"/>
              </a:rPr>
              <a:t> is a mechanism in which one object acquires all the properties and behaviors of a parent object. It is an important part of </a:t>
            </a: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OOPs</a:t>
            </a:r>
            <a:r>
              <a:rPr lang="en-US" sz="2000" dirty="0">
                <a:solidFill>
                  <a:srgbClr val="002060"/>
                </a:solidFill>
                <a:latin typeface="Work Sans" pitchFamily="2" charset="0"/>
              </a:rPr>
              <a:t> (Object Oriented programming system).</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idea behind inheritance in Java is that you can create new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classes</a:t>
            </a:r>
            <a:r>
              <a:rPr lang="en-US" sz="2000" dirty="0">
                <a:solidFill>
                  <a:srgbClr val="002060"/>
                </a:solidFill>
                <a:latin typeface="Work Sans" pitchFamily="2" charset="0"/>
              </a:rPr>
              <a:t> that are built upon existing classes. When you inherit from an existing class, you can reuse methods and fields of the parent class. Moreover, you can add new methods and fields in your current class also.</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Inheritance represents the </a:t>
            </a:r>
            <a:r>
              <a:rPr lang="en-US" sz="2000" b="1" dirty="0">
                <a:solidFill>
                  <a:srgbClr val="002060"/>
                </a:solidFill>
                <a:latin typeface="Work Sans" pitchFamily="2" charset="0"/>
              </a:rPr>
              <a:t>IS-A relationship</a:t>
            </a:r>
            <a:r>
              <a:rPr lang="en-US" sz="2000" dirty="0">
                <a:solidFill>
                  <a:srgbClr val="002060"/>
                </a:solidFill>
                <a:latin typeface="Work Sans" pitchFamily="2" charset="0"/>
              </a:rPr>
              <a:t> which is also known as a </a:t>
            </a:r>
          </a:p>
          <a:p>
            <a:pPr marL="342900" indent="-342900">
              <a:buFont typeface="Arial" panose="020B0604020202020204" pitchFamily="34" charset="0"/>
              <a:buChar char="•"/>
            </a:pPr>
            <a:r>
              <a:rPr lang="en-US" sz="2000" i="1" dirty="0">
                <a:solidFill>
                  <a:srgbClr val="002060"/>
                </a:solidFill>
                <a:latin typeface="Work Sans" pitchFamily="2" charset="0"/>
              </a:rPr>
              <a:t>parent-child</a:t>
            </a:r>
            <a:r>
              <a:rPr lang="en-US" sz="2000" dirty="0">
                <a:solidFill>
                  <a:srgbClr val="002060"/>
                </a:solidFill>
                <a:latin typeface="Work Sans" pitchFamily="2" charset="0"/>
              </a:rPr>
              <a:t> relationship.</a:t>
            </a:r>
          </a:p>
        </p:txBody>
      </p:sp>
      <p:pic>
        <p:nvPicPr>
          <p:cNvPr id="5" name="Picture 2">
            <a:extLst>
              <a:ext uri="{FF2B5EF4-FFF2-40B4-BE49-F238E27FC236}">
                <a16:creationId xmlns:a16="http://schemas.microsoft.com/office/drawing/2014/main" id="{3B5FB28E-E54E-E8E6-0594-72A21F870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9065" y="4275567"/>
            <a:ext cx="1501429" cy="226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8158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Types of Inheritances</a:t>
            </a:r>
          </a:p>
        </p:txBody>
      </p:sp>
      <p:pic>
        <p:nvPicPr>
          <p:cNvPr id="2" name="Picture 2">
            <a:extLst>
              <a:ext uri="{FF2B5EF4-FFF2-40B4-BE49-F238E27FC236}">
                <a16:creationId xmlns:a16="http://schemas.microsoft.com/office/drawing/2014/main" id="{BA93B354-EDC7-D0D6-8E17-A846F0D4B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896" y="1693506"/>
            <a:ext cx="8132050" cy="431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5731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33265" y="29880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super keyword</a:t>
            </a:r>
          </a:p>
        </p:txBody>
      </p:sp>
      <p:sp>
        <p:nvSpPr>
          <p:cNvPr id="2" name="Rectangle 1">
            <a:extLst>
              <a:ext uri="{FF2B5EF4-FFF2-40B4-BE49-F238E27FC236}">
                <a16:creationId xmlns:a16="http://schemas.microsoft.com/office/drawing/2014/main" id="{A69D9B92-E9C1-5A14-63AD-F8F5D932EF16}"/>
              </a:ext>
            </a:extLst>
          </p:cNvPr>
          <p:cNvSpPr>
            <a:spLocks noChangeArrowheads="1"/>
          </p:cNvSpPr>
          <p:nvPr/>
        </p:nvSpPr>
        <p:spPr bwMode="auto">
          <a:xfrm>
            <a:off x="878843" y="1200286"/>
            <a:ext cx="10434314" cy="2228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2060"/>
                </a:solidFill>
                <a:effectLst/>
                <a:latin typeface="Work Sans" pitchFamily="2" charset="0"/>
                <a:cs typeface="Arial" pitchFamily="34" charset="0"/>
              </a:rPr>
              <a:t>In Java, </a:t>
            </a:r>
            <a:r>
              <a:rPr kumimoji="0" lang="en-US" sz="2800" b="0"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to refer to immediate parent class of a child class. In other words, </a:t>
            </a:r>
            <a:r>
              <a:rPr kumimoji="0" lang="en-US" sz="2000" b="1"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by a subclass whenever it need to refer to its immediate super class.</a:t>
            </a:r>
            <a:endParaRPr kumimoji="0" lang="en-US" sz="900" b="0" i="0" u="none" strike="noStrike" cap="none" normalizeH="0" baseline="0" dirty="0">
              <a:ln>
                <a:noFill/>
              </a:ln>
              <a:solidFill>
                <a:srgbClr val="002060"/>
              </a:solidFill>
              <a:effectLst/>
              <a:latin typeface="Work Sans"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2800" b="0" i="0" u="none" strike="noStrike" cap="none" normalizeH="0" baseline="0" dirty="0">
                <a:ln>
                  <a:noFill/>
                </a:ln>
                <a:solidFill>
                  <a:srgbClr val="002060"/>
                </a:solidFill>
                <a:effectLst/>
                <a:latin typeface="Work Sans" pitchFamily="2" charset="0"/>
                <a:cs typeface="Arial" pitchFamily="34" charset="0"/>
              </a:rPr>
            </a:br>
            <a:endParaRPr kumimoji="0" lang="en-US" sz="2800" b="0" i="0" u="none" strike="noStrike" cap="none" normalizeH="0" baseline="0" dirty="0">
              <a:ln>
                <a:noFill/>
              </a:ln>
              <a:solidFill>
                <a:srgbClr val="002060"/>
              </a:solidFill>
              <a:effectLst/>
              <a:latin typeface="Work Sans" pitchFamily="2" charset="0"/>
              <a:cs typeface="Arial" pitchFamily="34" charset="0"/>
            </a:endParaRPr>
          </a:p>
        </p:txBody>
      </p:sp>
      <p:pic>
        <p:nvPicPr>
          <p:cNvPr id="3" name="Picture 2">
            <a:extLst>
              <a:ext uri="{FF2B5EF4-FFF2-40B4-BE49-F238E27FC236}">
                <a16:creationId xmlns:a16="http://schemas.microsoft.com/office/drawing/2014/main" id="{14F4EBB9-3570-A240-CAE4-F03AAC32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494" y="3037879"/>
            <a:ext cx="5343330" cy="313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0437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121562"/>
            <a:ext cx="5201266"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Characteristics of an OBJECT</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3" name="Picture 2">
            <a:extLst>
              <a:ext uri="{FF2B5EF4-FFF2-40B4-BE49-F238E27FC236}">
                <a16:creationId xmlns:a16="http://schemas.microsoft.com/office/drawing/2014/main" id="{C0CFC325-E717-A1C6-966F-6B1B0F76198E}"/>
              </a:ext>
            </a:extLst>
          </p:cNvPr>
          <p:cNvPicPr>
            <a:picLocks noChangeAspect="1"/>
          </p:cNvPicPr>
          <p:nvPr/>
        </p:nvPicPr>
        <p:blipFill>
          <a:blip r:embed="rId3"/>
          <a:stretch>
            <a:fillRect/>
          </a:stretch>
        </p:blipFill>
        <p:spPr>
          <a:xfrm>
            <a:off x="743846" y="1934344"/>
            <a:ext cx="4152620" cy="3342499"/>
          </a:xfrm>
          <a:prstGeom prst="rect">
            <a:avLst/>
          </a:prstGeom>
        </p:spPr>
      </p:pic>
      <p:pic>
        <p:nvPicPr>
          <p:cNvPr id="7" name="Picture 6">
            <a:extLst>
              <a:ext uri="{FF2B5EF4-FFF2-40B4-BE49-F238E27FC236}">
                <a16:creationId xmlns:a16="http://schemas.microsoft.com/office/drawing/2014/main" id="{86C11DCF-3C28-7DC0-C058-DFED06D22CA7}"/>
              </a:ext>
            </a:extLst>
          </p:cNvPr>
          <p:cNvPicPr>
            <a:picLocks noChangeAspect="1"/>
          </p:cNvPicPr>
          <p:nvPr/>
        </p:nvPicPr>
        <p:blipFill>
          <a:blip r:embed="rId4"/>
          <a:stretch>
            <a:fillRect/>
          </a:stretch>
        </p:blipFill>
        <p:spPr>
          <a:xfrm>
            <a:off x="6007885" y="82524"/>
            <a:ext cx="5524979" cy="3033023"/>
          </a:xfrm>
          <a:prstGeom prst="rect">
            <a:avLst/>
          </a:prstGeom>
        </p:spPr>
      </p:pic>
      <p:pic>
        <p:nvPicPr>
          <p:cNvPr id="10" name="Picture 9">
            <a:extLst>
              <a:ext uri="{FF2B5EF4-FFF2-40B4-BE49-F238E27FC236}">
                <a16:creationId xmlns:a16="http://schemas.microsoft.com/office/drawing/2014/main" id="{3E6A5CF3-533F-6131-38CD-7E2BAEDD0173}"/>
              </a:ext>
            </a:extLst>
          </p:cNvPr>
          <p:cNvPicPr>
            <a:picLocks noChangeAspect="1"/>
          </p:cNvPicPr>
          <p:nvPr/>
        </p:nvPicPr>
        <p:blipFill>
          <a:blip r:embed="rId5"/>
          <a:stretch>
            <a:fillRect/>
          </a:stretch>
        </p:blipFill>
        <p:spPr>
          <a:xfrm>
            <a:off x="5703085" y="3605594"/>
            <a:ext cx="6339996" cy="3033023"/>
          </a:xfrm>
          <a:prstGeom prst="rect">
            <a:avLst/>
          </a:prstGeom>
        </p:spPr>
      </p:pic>
    </p:spTree>
    <p:extLst>
      <p:ext uri="{BB962C8B-B14F-4D97-AF65-F5344CB8AC3E}">
        <p14:creationId xmlns:p14="http://schemas.microsoft.com/office/powerpoint/2010/main" val="33870400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a:t>
            </a:r>
          </a:p>
        </p:txBody>
      </p:sp>
      <p:sp>
        <p:nvSpPr>
          <p:cNvPr id="2" name="Rectangle 1">
            <a:extLst>
              <a:ext uri="{FF2B5EF4-FFF2-40B4-BE49-F238E27FC236}">
                <a16:creationId xmlns:a16="http://schemas.microsoft.com/office/drawing/2014/main" id="{B725B608-8769-89C2-B981-D9B0395C7611}"/>
              </a:ext>
            </a:extLst>
          </p:cNvPr>
          <p:cNvSpPr/>
          <p:nvPr/>
        </p:nvSpPr>
        <p:spPr>
          <a:xfrm>
            <a:off x="981269" y="1389110"/>
            <a:ext cx="10430069" cy="830997"/>
          </a:xfrm>
          <a:prstGeom prst="rect">
            <a:avLst/>
          </a:prstGeom>
        </p:spPr>
        <p:txBody>
          <a:bodyPr wrap="square">
            <a:spAutoFit/>
          </a:bodyPr>
          <a:lstStyle/>
          <a:p>
            <a:r>
              <a:rPr lang="en-US" sz="2400" dirty="0">
                <a:solidFill>
                  <a:srgbClr val="002060"/>
                </a:solidFill>
                <a:latin typeface="Work Sans" pitchFamily="2" charset="0"/>
              </a:rPr>
              <a:t>If subclass (child class) has the same method as declared in the parent class, it is known as </a:t>
            </a:r>
            <a:r>
              <a:rPr lang="en-US" sz="2400" b="1" dirty="0">
                <a:solidFill>
                  <a:srgbClr val="002060"/>
                </a:solidFill>
                <a:latin typeface="Work Sans" pitchFamily="2" charset="0"/>
              </a:rPr>
              <a:t>method overriding in Java</a:t>
            </a:r>
            <a:r>
              <a:rPr lang="en-US" sz="2400" dirty="0">
                <a:solidFill>
                  <a:srgbClr val="002060"/>
                </a:solidFill>
                <a:latin typeface="Work Sans" pitchFamily="2" charset="0"/>
              </a:rPr>
              <a:t>.</a:t>
            </a:r>
          </a:p>
        </p:txBody>
      </p:sp>
      <p:pic>
        <p:nvPicPr>
          <p:cNvPr id="4" name="Picture 2">
            <a:extLst>
              <a:ext uri="{FF2B5EF4-FFF2-40B4-BE49-F238E27FC236}">
                <a16:creationId xmlns:a16="http://schemas.microsoft.com/office/drawing/2014/main" id="{7F5929DB-772A-55D7-46DA-9D84CEECD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751" y="2643198"/>
            <a:ext cx="5278016" cy="395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4055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a:t>
            </a:r>
          </a:p>
        </p:txBody>
      </p:sp>
      <p:sp>
        <p:nvSpPr>
          <p:cNvPr id="2" name="Rectangle 1">
            <a:extLst>
              <a:ext uri="{FF2B5EF4-FFF2-40B4-BE49-F238E27FC236}">
                <a16:creationId xmlns:a16="http://schemas.microsoft.com/office/drawing/2014/main" id="{B725B608-8769-89C2-B981-D9B0395C7611}"/>
              </a:ext>
            </a:extLst>
          </p:cNvPr>
          <p:cNvSpPr/>
          <p:nvPr/>
        </p:nvSpPr>
        <p:spPr>
          <a:xfrm>
            <a:off x="645140" y="1575722"/>
            <a:ext cx="11046117"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When we override a method, it's recommended to put </a:t>
            </a:r>
            <a:r>
              <a:rPr lang="en-US" sz="2400" b="1" dirty="0">
                <a:solidFill>
                  <a:srgbClr val="002060"/>
                </a:solidFill>
                <a:latin typeface="Work Sans" pitchFamily="2" charset="0"/>
              </a:rPr>
              <a:t>@Override</a:t>
            </a:r>
            <a:r>
              <a:rPr lang="en-US" sz="2400" dirty="0">
                <a:solidFill>
                  <a:srgbClr val="002060"/>
                </a:solidFill>
                <a:latin typeface="Work Sans" pitchFamily="2" charset="0"/>
              </a:rPr>
              <a:t>, immediately above the method definition.</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@Override statement is not required, but it's a way to get the compiler to flag an error, if you don't actually properly override this method.</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We'll get an error, if we don't follow the overriding rules correctly.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can't override static methods, only instance methods can be overridden</a:t>
            </a:r>
          </a:p>
        </p:txBody>
      </p:sp>
    </p:spTree>
    <p:extLst>
      <p:ext uri="{BB962C8B-B14F-4D97-AF65-F5344CB8AC3E}">
        <p14:creationId xmlns:p14="http://schemas.microsoft.com/office/powerpoint/2010/main" val="23942195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33173" y="367890"/>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Method Overriding Rules</a:t>
            </a:r>
          </a:p>
        </p:txBody>
      </p:sp>
      <p:sp>
        <p:nvSpPr>
          <p:cNvPr id="2" name="Rectangle 1">
            <a:extLst>
              <a:ext uri="{FF2B5EF4-FFF2-40B4-BE49-F238E27FC236}">
                <a16:creationId xmlns:a16="http://schemas.microsoft.com/office/drawing/2014/main" id="{B725B608-8769-89C2-B981-D9B0395C7611}"/>
              </a:ext>
            </a:extLst>
          </p:cNvPr>
          <p:cNvSpPr/>
          <p:nvPr/>
        </p:nvSpPr>
        <p:spPr>
          <a:xfrm>
            <a:off x="533173" y="1403599"/>
            <a:ext cx="11546860" cy="4524315"/>
          </a:xfrm>
          <a:prstGeom prst="rect">
            <a:avLst/>
          </a:prstGeom>
        </p:spPr>
        <p:txBody>
          <a:bodyPr wrap="square">
            <a:spAutoFit/>
          </a:bodyPr>
          <a:lstStyle/>
          <a:p>
            <a:r>
              <a:rPr lang="en-US" sz="2400" dirty="0">
                <a:solidFill>
                  <a:srgbClr val="002060"/>
                </a:solidFill>
                <a:latin typeface="Work Sans" pitchFamily="2" charset="0"/>
              </a:rPr>
              <a:t>A method will be considered overridden, if we follow these rules.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must have the same name and same arguments.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return type can be a subclass of the return type in the parent class.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can't have a lower access modifier.  In other words, it can't have more restrictive access privileges.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For example, if the parent's method is protected, then using private in the child's overridden method is not allowed.  However, using public for the child's method would be allowed, in this example.</a:t>
            </a:r>
          </a:p>
        </p:txBody>
      </p:sp>
    </p:spTree>
    <p:extLst>
      <p:ext uri="{BB962C8B-B14F-4D97-AF65-F5344CB8AC3E}">
        <p14:creationId xmlns:p14="http://schemas.microsoft.com/office/powerpoint/2010/main" val="28404537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8E11F-3679-7096-28FF-784427D29512}"/>
              </a:ext>
            </a:extLst>
          </p:cNvPr>
          <p:cNvPicPr>
            <a:picLocks noChangeAspect="1"/>
          </p:cNvPicPr>
          <p:nvPr/>
        </p:nvPicPr>
        <p:blipFill>
          <a:blip r:embed="rId3"/>
          <a:stretch>
            <a:fillRect/>
          </a:stretch>
        </p:blipFill>
        <p:spPr>
          <a:xfrm>
            <a:off x="1420725" y="1116129"/>
            <a:ext cx="9350550" cy="4625741"/>
          </a:xfrm>
          <a:prstGeom prst="rect">
            <a:avLst/>
          </a:prstGeom>
        </p:spPr>
      </p:pic>
    </p:spTree>
    <p:extLst>
      <p:ext uri="{BB962C8B-B14F-4D97-AF65-F5344CB8AC3E}">
        <p14:creationId xmlns:p14="http://schemas.microsoft.com/office/powerpoint/2010/main" val="21210978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AA67A-B190-895B-7411-4245C9207870}"/>
              </a:ext>
            </a:extLst>
          </p:cNvPr>
          <p:cNvPicPr>
            <a:picLocks noChangeAspect="1"/>
          </p:cNvPicPr>
          <p:nvPr/>
        </p:nvPicPr>
        <p:blipFill>
          <a:blip r:embed="rId3"/>
          <a:stretch>
            <a:fillRect/>
          </a:stretch>
        </p:blipFill>
        <p:spPr>
          <a:xfrm>
            <a:off x="1515983" y="1196146"/>
            <a:ext cx="9160034" cy="4465707"/>
          </a:xfrm>
          <a:prstGeom prst="rect">
            <a:avLst/>
          </a:prstGeom>
        </p:spPr>
      </p:pic>
    </p:spTree>
    <p:extLst>
      <p:ext uri="{BB962C8B-B14F-4D97-AF65-F5344CB8AC3E}">
        <p14:creationId xmlns:p14="http://schemas.microsoft.com/office/powerpoint/2010/main" val="5237145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35697" y="24143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final modifier</a:t>
            </a:r>
          </a:p>
        </p:txBody>
      </p:sp>
      <p:sp>
        <p:nvSpPr>
          <p:cNvPr id="2" name="Rectangle 1">
            <a:extLst>
              <a:ext uri="{FF2B5EF4-FFF2-40B4-BE49-F238E27FC236}">
                <a16:creationId xmlns:a16="http://schemas.microsoft.com/office/drawing/2014/main" id="{5FCEB897-B2F8-A6C1-4A91-0CFFA9BA1BD1}"/>
              </a:ext>
            </a:extLst>
          </p:cNvPr>
          <p:cNvSpPr/>
          <p:nvPr/>
        </p:nvSpPr>
        <p:spPr>
          <a:xfrm>
            <a:off x="534177" y="856357"/>
            <a:ext cx="11123645" cy="6001643"/>
          </a:xfrm>
          <a:prstGeom prst="rect">
            <a:avLst/>
          </a:prstGeom>
        </p:spPr>
        <p:txBody>
          <a:bodyPr wrap="square">
            <a:spAutoFit/>
          </a:bodyPr>
          <a:lstStyle/>
          <a:p>
            <a:r>
              <a:rPr lang="en-US" sz="2400" b="1" dirty="0">
                <a:solidFill>
                  <a:srgbClr val="002060"/>
                </a:solidFill>
                <a:latin typeface="Work Sans" pitchFamily="2" charset="0"/>
              </a:rPr>
              <a:t>Final modifier is used to declare a field as final. It can be used with variable, method or a class.</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variable as final, </a:t>
            </a:r>
            <a:r>
              <a:rPr lang="en-US" sz="2400" dirty="0">
                <a:solidFill>
                  <a:srgbClr val="002060"/>
                </a:solidFill>
                <a:latin typeface="Work Sans" pitchFamily="2" charset="0"/>
              </a:rPr>
              <a:t>then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its </a:t>
            </a:r>
            <a:r>
              <a:rPr lang="en-US" sz="2400" b="1" dirty="0">
                <a:solidFill>
                  <a:srgbClr val="002060"/>
                </a:solidFill>
                <a:latin typeface="Work Sans" pitchFamily="2" charset="0"/>
              </a:rPr>
              <a:t>content</a:t>
            </a:r>
            <a:r>
              <a:rPr lang="en-US" sz="2400" dirty="0">
                <a:solidFill>
                  <a:srgbClr val="002060"/>
                </a:solidFill>
                <a:latin typeface="Work Sans" pitchFamily="2" charset="0"/>
              </a:rPr>
              <a:t> from </a:t>
            </a:r>
            <a:r>
              <a:rPr lang="en-US" sz="2400" b="1" dirty="0">
                <a:solidFill>
                  <a:srgbClr val="002060"/>
                </a:solidFill>
                <a:latin typeface="Work Sans" pitchFamily="2" charset="0"/>
              </a:rPr>
              <a:t>being modified</a:t>
            </a:r>
            <a:r>
              <a:rPr lang="en-US" sz="2400" dirty="0">
                <a:solidFill>
                  <a:srgbClr val="002060"/>
                </a:solidFill>
                <a:latin typeface="Work Sans" pitchFamily="2" charset="0"/>
              </a:rPr>
              <a:t>. The variable </a:t>
            </a:r>
            <a:r>
              <a:rPr lang="en-US" sz="2400" b="1" dirty="0">
                <a:solidFill>
                  <a:srgbClr val="002060"/>
                </a:solidFill>
                <a:latin typeface="Work Sans" pitchFamily="2" charset="0"/>
              </a:rPr>
              <a:t>acts</a:t>
            </a:r>
            <a:r>
              <a:rPr lang="en-US" sz="2400" dirty="0">
                <a:solidFill>
                  <a:srgbClr val="002060"/>
                </a:solidFill>
                <a:latin typeface="Work Sans" pitchFamily="2" charset="0"/>
              </a:rPr>
              <a:t> like a </a:t>
            </a:r>
            <a:r>
              <a:rPr lang="en-US" sz="2400" b="1" dirty="0">
                <a:solidFill>
                  <a:srgbClr val="002060"/>
                </a:solidFill>
                <a:latin typeface="Work Sans" pitchFamily="2" charset="0"/>
              </a:rPr>
              <a:t>constant</a:t>
            </a:r>
            <a:r>
              <a:rPr lang="en-US" sz="2400" dirty="0">
                <a:solidFill>
                  <a:srgbClr val="002060"/>
                </a:solidFill>
                <a:latin typeface="Work Sans" pitchFamily="2" charset="0"/>
              </a:rPr>
              <a:t>. Final field </a:t>
            </a:r>
            <a:r>
              <a:rPr lang="en-US" sz="2400" b="1" dirty="0">
                <a:solidFill>
                  <a:srgbClr val="002060"/>
                </a:solidFill>
                <a:latin typeface="Work Sans" pitchFamily="2" charset="0"/>
              </a:rPr>
              <a:t>must be initialized</a:t>
            </a:r>
            <a:r>
              <a:rPr lang="en-US" sz="2400" dirty="0">
                <a:solidFill>
                  <a:srgbClr val="002060"/>
                </a:solidFill>
                <a:latin typeface="Work Sans" pitchFamily="2" charset="0"/>
              </a:rPr>
              <a:t> when it is declared. Final variable that is </a:t>
            </a:r>
            <a:r>
              <a:rPr lang="en-US" sz="2400" b="1" dirty="0">
                <a:solidFill>
                  <a:srgbClr val="002060"/>
                </a:solidFill>
                <a:latin typeface="Work Sans" pitchFamily="2" charset="0"/>
              </a:rPr>
              <a:t>not initialized</a:t>
            </a:r>
            <a:r>
              <a:rPr lang="en-US" sz="2400" dirty="0">
                <a:solidFill>
                  <a:srgbClr val="002060"/>
                </a:solidFill>
                <a:latin typeface="Work Sans" pitchFamily="2" charset="0"/>
              </a:rPr>
              <a:t> at the time of declaration is called </a:t>
            </a:r>
            <a:r>
              <a:rPr lang="en-US" sz="2400" b="1" dirty="0">
                <a:solidFill>
                  <a:srgbClr val="002060"/>
                </a:solidFill>
                <a:latin typeface="Work Sans" pitchFamily="2" charset="0"/>
              </a:rPr>
              <a:t>blank final variable</a:t>
            </a:r>
            <a:r>
              <a:rPr lang="en-US" sz="2400" dirty="0">
                <a:solidFill>
                  <a:srgbClr val="002060"/>
                </a:solidFill>
                <a:latin typeface="Work Sans" pitchFamily="2" charset="0"/>
              </a:rPr>
              <a:t>. Java allows to declare a final variable without initialization, but it </a:t>
            </a:r>
            <a:r>
              <a:rPr lang="en-US" sz="2400" b="1" dirty="0">
                <a:solidFill>
                  <a:srgbClr val="002060"/>
                </a:solidFill>
                <a:latin typeface="Work Sans" pitchFamily="2" charset="0"/>
              </a:rPr>
              <a:t>should be initialized</a:t>
            </a:r>
            <a:r>
              <a:rPr lang="en-US" sz="2400" dirty="0">
                <a:solidFill>
                  <a:srgbClr val="002060"/>
                </a:solidFill>
                <a:latin typeface="Work Sans" pitchFamily="2" charset="0"/>
              </a:rPr>
              <a:t> by the </a:t>
            </a:r>
            <a:r>
              <a:rPr lang="en-US" sz="2400" b="1" dirty="0">
                <a:solidFill>
                  <a:srgbClr val="002060"/>
                </a:solidFill>
                <a:latin typeface="Work Sans" pitchFamily="2" charset="0"/>
              </a:rPr>
              <a:t>constructor</a:t>
            </a:r>
            <a:r>
              <a:rPr lang="en-US" sz="2400" dirty="0">
                <a:solidFill>
                  <a:srgbClr val="002060"/>
                </a:solidFill>
                <a:latin typeface="Work Sans" pitchFamily="2" charset="0"/>
              </a:rPr>
              <a:t> only</a:t>
            </a:r>
          </a:p>
          <a:p>
            <a:endParaRPr lang="en-US" sz="2400" dirty="0">
              <a:solidFill>
                <a:srgbClr val="002060"/>
              </a:solidFill>
              <a:latin typeface="Work Sans" pitchFamily="2" charset="0"/>
            </a:endParaRP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method as final,</a:t>
            </a:r>
            <a:r>
              <a:rPr lang="en-US" sz="2400" dirty="0">
                <a:solidFill>
                  <a:srgbClr val="002060"/>
                </a:solidFill>
                <a:latin typeface="Work Sans" pitchFamily="2" charset="0"/>
              </a:rPr>
              <a:t> then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it from being </a:t>
            </a:r>
            <a:r>
              <a:rPr lang="en-US" sz="2400" b="1" dirty="0">
                <a:solidFill>
                  <a:srgbClr val="002060"/>
                </a:solidFill>
                <a:latin typeface="Work Sans" pitchFamily="2" charset="0"/>
              </a:rPr>
              <a:t>overridden</a:t>
            </a:r>
            <a:r>
              <a:rPr lang="en-US" sz="2400" dirty="0">
                <a:solidFill>
                  <a:srgbClr val="002060"/>
                </a:solidFill>
                <a:latin typeface="Work Sans" pitchFamily="2" charset="0"/>
              </a:rPr>
              <a:t>.</a:t>
            </a: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If we declare a </a:t>
            </a:r>
            <a:r>
              <a:rPr lang="en-US" sz="2400" b="1" dirty="0">
                <a:solidFill>
                  <a:srgbClr val="002060"/>
                </a:solidFill>
                <a:latin typeface="Work Sans" pitchFamily="2" charset="0"/>
              </a:rPr>
              <a:t>class as final</a:t>
            </a:r>
            <a:r>
              <a:rPr lang="en-US" sz="2400" dirty="0">
                <a:solidFill>
                  <a:srgbClr val="002060"/>
                </a:solidFill>
                <a:latin typeface="Work Sans" pitchFamily="2" charset="0"/>
              </a:rPr>
              <a:t> the it </a:t>
            </a:r>
            <a:r>
              <a:rPr lang="en-US" sz="2400" b="1" dirty="0">
                <a:solidFill>
                  <a:srgbClr val="002060"/>
                </a:solidFill>
                <a:latin typeface="Work Sans" pitchFamily="2" charset="0"/>
              </a:rPr>
              <a:t>prevents</a:t>
            </a:r>
            <a:r>
              <a:rPr lang="en-US" sz="2400" dirty="0">
                <a:solidFill>
                  <a:srgbClr val="002060"/>
                </a:solidFill>
                <a:latin typeface="Work Sans" pitchFamily="2" charset="0"/>
              </a:rPr>
              <a:t> from being </a:t>
            </a:r>
            <a:r>
              <a:rPr lang="en-US" sz="2400" b="1" dirty="0">
                <a:solidFill>
                  <a:srgbClr val="002060"/>
                </a:solidFill>
                <a:latin typeface="Work Sans" pitchFamily="2" charset="0"/>
              </a:rPr>
              <a:t>inherited</a:t>
            </a:r>
            <a:r>
              <a:rPr lang="en-US" sz="2400" dirty="0">
                <a:solidFill>
                  <a:srgbClr val="002060"/>
                </a:solidFill>
                <a:latin typeface="Work Sans" pitchFamily="2" charset="0"/>
              </a:rPr>
              <a:t>. We </a:t>
            </a:r>
            <a:r>
              <a:rPr lang="en-US" sz="2400" b="1" dirty="0">
                <a:solidFill>
                  <a:srgbClr val="002060"/>
                </a:solidFill>
                <a:latin typeface="Work Sans" pitchFamily="2" charset="0"/>
              </a:rPr>
              <a:t>can not inherit final class</a:t>
            </a:r>
            <a:r>
              <a:rPr lang="en-US" sz="2400" dirty="0">
                <a:solidFill>
                  <a:srgbClr val="002060"/>
                </a:solidFill>
                <a:latin typeface="Work Sans" pitchFamily="2" charset="0"/>
              </a:rPr>
              <a:t> in Java.</a:t>
            </a:r>
            <a:endParaRPr lang="en-US" sz="2400" b="0" i="0" dirty="0">
              <a:solidFill>
                <a:srgbClr val="002060"/>
              </a:solidFill>
              <a:effectLst/>
              <a:latin typeface="Work Sans" pitchFamily="2" charset="0"/>
            </a:endParaRPr>
          </a:p>
        </p:txBody>
      </p:sp>
    </p:spTree>
    <p:extLst>
      <p:ext uri="{BB962C8B-B14F-4D97-AF65-F5344CB8AC3E}">
        <p14:creationId xmlns:p14="http://schemas.microsoft.com/office/powerpoint/2010/main" val="3443425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now everything about polymorphism in JAVA | by Archit Pandita | Medium">
            <a:extLst>
              <a:ext uri="{FF2B5EF4-FFF2-40B4-BE49-F238E27FC236}">
                <a16:creationId xmlns:a16="http://schemas.microsoft.com/office/drawing/2014/main" id="{7DD23205-F8D1-3F05-FA08-BFAF1B7C8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58" y="954515"/>
            <a:ext cx="6772275" cy="494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6052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99722-A79F-1249-8EC4-A06ACE447EED}"/>
              </a:ext>
            </a:extLst>
          </p:cNvPr>
          <p:cNvPicPr>
            <a:picLocks noChangeAspect="1"/>
          </p:cNvPicPr>
          <p:nvPr/>
        </p:nvPicPr>
        <p:blipFill>
          <a:blip r:embed="rId3"/>
          <a:stretch>
            <a:fillRect/>
          </a:stretch>
        </p:blipFill>
        <p:spPr>
          <a:xfrm>
            <a:off x="1325086" y="606489"/>
            <a:ext cx="8957249" cy="5302691"/>
          </a:xfrm>
          <a:prstGeom prst="rect">
            <a:avLst/>
          </a:prstGeom>
        </p:spPr>
      </p:pic>
    </p:spTree>
    <p:extLst>
      <p:ext uri="{BB962C8B-B14F-4D97-AF65-F5344CB8AC3E}">
        <p14:creationId xmlns:p14="http://schemas.microsoft.com/office/powerpoint/2010/main" val="22534434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Dynamic Polymorphism</a:t>
            </a:r>
          </a:p>
        </p:txBody>
      </p:sp>
      <p:sp>
        <p:nvSpPr>
          <p:cNvPr id="2" name="Rectangle 1">
            <a:extLst>
              <a:ext uri="{FF2B5EF4-FFF2-40B4-BE49-F238E27FC236}">
                <a16:creationId xmlns:a16="http://schemas.microsoft.com/office/drawing/2014/main" id="{97FF7032-138D-050B-C84C-1DD19CB8ADD4}"/>
              </a:ext>
            </a:extLst>
          </p:cNvPr>
          <p:cNvSpPr/>
          <p:nvPr/>
        </p:nvSpPr>
        <p:spPr>
          <a:xfrm>
            <a:off x="1129004" y="1675939"/>
            <a:ext cx="10291666" cy="1200329"/>
          </a:xfrm>
          <a:prstGeom prst="rect">
            <a:avLst/>
          </a:prstGeom>
        </p:spPr>
        <p:txBody>
          <a:bodyPr wrap="square">
            <a:spAutoFit/>
          </a:bodyPr>
          <a:lstStyle/>
          <a:p>
            <a:r>
              <a:rPr lang="en-US" sz="2400" b="1" dirty="0">
                <a:solidFill>
                  <a:srgbClr val="002060"/>
                </a:solidFill>
                <a:latin typeface="Work Sans" pitchFamily="2" charset="0"/>
              </a:rPr>
              <a:t>Runtime polymorphism</a:t>
            </a:r>
            <a:r>
              <a:rPr lang="en-US" sz="2400" dirty="0">
                <a:solidFill>
                  <a:srgbClr val="002060"/>
                </a:solidFill>
                <a:latin typeface="Work Sans" pitchFamily="2" charset="0"/>
              </a:rPr>
              <a:t> or </a:t>
            </a:r>
            <a:r>
              <a:rPr lang="en-US" sz="2400" b="1" dirty="0">
                <a:solidFill>
                  <a:srgbClr val="002060"/>
                </a:solidFill>
                <a:latin typeface="Work Sans" pitchFamily="2" charset="0"/>
              </a:rPr>
              <a:t>Dynamic Method Dispatch</a:t>
            </a:r>
            <a:r>
              <a:rPr lang="en-US" sz="2400" dirty="0">
                <a:solidFill>
                  <a:srgbClr val="002060"/>
                </a:solidFill>
                <a:latin typeface="Work Sans" pitchFamily="2" charset="0"/>
              </a:rPr>
              <a:t> is a process in which a call to an overridden method is resolved at runtime rather than compile-time.</a:t>
            </a:r>
          </a:p>
        </p:txBody>
      </p:sp>
      <p:pic>
        <p:nvPicPr>
          <p:cNvPr id="4" name="Picture 2">
            <a:extLst>
              <a:ext uri="{FF2B5EF4-FFF2-40B4-BE49-F238E27FC236}">
                <a16:creationId xmlns:a16="http://schemas.microsoft.com/office/drawing/2014/main" id="{3180E50C-3513-7F5F-999B-4DA54C0ED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775" y="3429000"/>
            <a:ext cx="5884449" cy="219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4583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12406" y="522739"/>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static binding and dynamic binding</a:t>
            </a:r>
          </a:p>
        </p:txBody>
      </p:sp>
      <p:sp>
        <p:nvSpPr>
          <p:cNvPr id="2" name="Rectangle 1">
            <a:extLst>
              <a:ext uri="{FF2B5EF4-FFF2-40B4-BE49-F238E27FC236}">
                <a16:creationId xmlns:a16="http://schemas.microsoft.com/office/drawing/2014/main" id="{E23C642D-A0AA-5F78-D8A6-D9AC041CCF3F}"/>
              </a:ext>
            </a:extLst>
          </p:cNvPr>
          <p:cNvSpPr/>
          <p:nvPr/>
        </p:nvSpPr>
        <p:spPr>
          <a:xfrm>
            <a:off x="512406" y="1283836"/>
            <a:ext cx="11167188" cy="1938992"/>
          </a:xfrm>
          <a:prstGeom prst="rect">
            <a:avLst/>
          </a:prstGeom>
        </p:spPr>
        <p:txBody>
          <a:bodyPr wrap="square">
            <a:spAutoFit/>
          </a:bodyPr>
          <a:lstStyle/>
          <a:p>
            <a:r>
              <a:rPr lang="en-US" sz="2400" dirty="0">
                <a:solidFill>
                  <a:srgbClr val="002060"/>
                </a:solidFill>
                <a:latin typeface="Work Sans" pitchFamily="2" charset="0"/>
              </a:rPr>
              <a:t>Connecting a method call to the method body is known as binding.</a:t>
            </a:r>
          </a:p>
          <a:p>
            <a:r>
              <a:rPr lang="en-US" sz="2400" dirty="0">
                <a:solidFill>
                  <a:srgbClr val="002060"/>
                </a:solidFill>
                <a:latin typeface="Work Sans" pitchFamily="2" charset="0"/>
              </a:rPr>
              <a:t>There are two types of binding</a:t>
            </a:r>
          </a:p>
          <a:p>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Static Binding (also known as Early Binding).</a:t>
            </a:r>
          </a:p>
          <a:p>
            <a:pPr marL="285750" indent="-285750">
              <a:buFont typeface="Arial" pitchFamily="34" charset="0"/>
              <a:buChar char="•"/>
            </a:pPr>
            <a:r>
              <a:rPr lang="en-US" sz="2400" b="1" dirty="0">
                <a:solidFill>
                  <a:srgbClr val="002060"/>
                </a:solidFill>
                <a:latin typeface="Work Sans" pitchFamily="2" charset="0"/>
              </a:rPr>
              <a:t>Dynamic Binding (also known as Late Binding).</a:t>
            </a:r>
          </a:p>
        </p:txBody>
      </p:sp>
      <p:pic>
        <p:nvPicPr>
          <p:cNvPr id="3" name="Picture 2">
            <a:extLst>
              <a:ext uri="{FF2B5EF4-FFF2-40B4-BE49-F238E27FC236}">
                <a16:creationId xmlns:a16="http://schemas.microsoft.com/office/drawing/2014/main" id="{B02E08E7-DE74-118D-ADDD-D8B38543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45" y="3635173"/>
            <a:ext cx="3343275" cy="304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2245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8091947" y="139265"/>
            <a:ext cx="3311014"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Class and Objects</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BA27F-D68C-2773-732A-EE5C254C5EE9}"/>
              </a:ext>
            </a:extLst>
          </p:cNvPr>
          <p:cNvSpPr txBox="1"/>
          <p:nvPr/>
        </p:nvSpPr>
        <p:spPr>
          <a:xfrm>
            <a:off x="221226" y="917912"/>
            <a:ext cx="5973097" cy="5940088"/>
          </a:xfrm>
          <a:prstGeom prst="rect">
            <a:avLst/>
          </a:prstGeom>
          <a:noFill/>
        </p:spPr>
        <p:txBody>
          <a:bodyPr wrap="square">
            <a:spAutoFit/>
          </a:bodyPr>
          <a:lstStyle/>
          <a:p>
            <a:r>
              <a:rPr lang="en-US" sz="2000" b="1" dirty="0">
                <a:solidFill>
                  <a:srgbClr val="002060"/>
                </a:solidFill>
                <a:latin typeface="Work Sans" pitchFamily="2" charset="0"/>
              </a:rPr>
              <a:t>Class:</a:t>
            </a:r>
            <a:r>
              <a:rPr lang="en-US" sz="2000" dirty="0">
                <a:solidFill>
                  <a:srgbClr val="002060"/>
                </a:solidFill>
                <a:latin typeface="Work Sans" pitchFamily="2" charset="0"/>
              </a:rPr>
              <a:t> Think of a class like a </a:t>
            </a:r>
            <a:r>
              <a:rPr lang="en-US" sz="2000" b="1" dirty="0">
                <a:solidFill>
                  <a:srgbClr val="002060"/>
                </a:solidFill>
                <a:latin typeface="Work Sans" pitchFamily="2" charset="0"/>
              </a:rPr>
              <a:t>blueprint or a template. </a:t>
            </a:r>
            <a:r>
              <a:rPr lang="en-US" sz="2000" dirty="0">
                <a:solidFill>
                  <a:srgbClr val="002060"/>
                </a:solidFill>
                <a:latin typeface="Work Sans" pitchFamily="2" charset="0"/>
              </a:rPr>
              <a:t>It defines the structure and behavior of something. For example, a "Car" class could define what properties (like color and model) a car has and what actions (like starting the engine) it can do. </a:t>
            </a:r>
            <a:r>
              <a:rPr lang="en-US" sz="2000" b="1" dirty="0">
                <a:solidFill>
                  <a:srgbClr val="002060"/>
                </a:solidFill>
                <a:latin typeface="Work Sans" pitchFamily="2" charset="0"/>
              </a:rPr>
              <a:t>It's a general plan.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Object:</a:t>
            </a:r>
            <a:r>
              <a:rPr lang="en-US" sz="2000" dirty="0">
                <a:solidFill>
                  <a:srgbClr val="002060"/>
                </a:solidFill>
                <a:latin typeface="Work Sans" pitchFamily="2" charset="0"/>
              </a:rPr>
              <a:t> An object is like a </a:t>
            </a:r>
            <a:r>
              <a:rPr lang="en-US" sz="2000" b="1" dirty="0">
                <a:solidFill>
                  <a:srgbClr val="002060"/>
                </a:solidFill>
                <a:latin typeface="Work Sans" pitchFamily="2" charset="0"/>
              </a:rPr>
              <a:t>specific instance created from that blueprint</a:t>
            </a:r>
            <a:r>
              <a:rPr lang="en-US" sz="2000" dirty="0">
                <a:solidFill>
                  <a:srgbClr val="002060"/>
                </a:solidFill>
                <a:latin typeface="Work Sans" pitchFamily="2" charset="0"/>
              </a:rPr>
              <a:t>. If the "Car" class is the blueprint, an object would be an actual car, like a red Toyota. </a:t>
            </a:r>
            <a:r>
              <a:rPr lang="en-US" sz="2000" b="1" dirty="0">
                <a:solidFill>
                  <a:srgbClr val="002060"/>
                </a:solidFill>
                <a:latin typeface="Work Sans" pitchFamily="2" charset="0"/>
              </a:rPr>
              <a:t>Objects are like real, usable things that follow the instructions laid out in the class.</a:t>
            </a:r>
          </a:p>
          <a:p>
            <a:endParaRPr lang="en-US" sz="2000" dirty="0">
              <a:solidFill>
                <a:srgbClr val="002060"/>
              </a:solidFill>
              <a:latin typeface="Work Sans" pitchFamily="2" charset="0"/>
            </a:endParaRPr>
          </a:p>
          <a:p>
            <a:r>
              <a:rPr lang="en-US" sz="2000" dirty="0">
                <a:solidFill>
                  <a:srgbClr val="002060"/>
                </a:solidFill>
                <a:latin typeface="Work Sans" pitchFamily="2" charset="0"/>
              </a:rPr>
              <a:t>So, a class is a plan, and an object is something built based on that plan. Think of a class as a recipe, and an object as the actual dish you cook using that recipe.</a:t>
            </a:r>
            <a:endParaRPr lang="en-IN" sz="2000" dirty="0">
              <a:solidFill>
                <a:srgbClr val="002060"/>
              </a:solidFill>
              <a:latin typeface="Work Sans" pitchFamily="2" charset="0"/>
            </a:endParaRPr>
          </a:p>
        </p:txBody>
      </p:sp>
      <p:pic>
        <p:nvPicPr>
          <p:cNvPr id="2050" name="Picture 2" descr="Object Oriented Programming vs. Functional Programming">
            <a:extLst>
              <a:ext uri="{FF2B5EF4-FFF2-40B4-BE49-F238E27FC236}">
                <a16:creationId xmlns:a16="http://schemas.microsoft.com/office/drawing/2014/main" id="{FDF55E67-C323-8DCB-C607-7ECD80D21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783" y="1838630"/>
            <a:ext cx="5621868"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363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95850" y="336126"/>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Abstract class</a:t>
            </a:r>
          </a:p>
        </p:txBody>
      </p:sp>
      <p:sp>
        <p:nvSpPr>
          <p:cNvPr id="2" name="Rectangle 1">
            <a:extLst>
              <a:ext uri="{FF2B5EF4-FFF2-40B4-BE49-F238E27FC236}">
                <a16:creationId xmlns:a16="http://schemas.microsoft.com/office/drawing/2014/main" id="{DE58F5CF-7880-1775-3D71-487E1DB3B35B}"/>
              </a:ext>
            </a:extLst>
          </p:cNvPr>
          <p:cNvSpPr/>
          <p:nvPr/>
        </p:nvSpPr>
        <p:spPr>
          <a:xfrm>
            <a:off x="893954" y="1154292"/>
            <a:ext cx="10909269" cy="830997"/>
          </a:xfrm>
          <a:prstGeom prst="rect">
            <a:avLst/>
          </a:prstGeom>
        </p:spPr>
        <p:txBody>
          <a:bodyPr wrap="square">
            <a:spAutoFit/>
          </a:bodyPr>
          <a:lstStyle/>
          <a:p>
            <a:r>
              <a:rPr lang="en-US" sz="2400" dirty="0">
                <a:solidFill>
                  <a:srgbClr val="002060"/>
                </a:solidFill>
                <a:latin typeface="Work Sans" pitchFamily="2" charset="0"/>
              </a:rPr>
              <a:t>Abstraction is a process of hiding the implementation details and showing only functionality to the user.</a:t>
            </a:r>
          </a:p>
        </p:txBody>
      </p:sp>
      <p:sp>
        <p:nvSpPr>
          <p:cNvPr id="4" name="Rectangle 3">
            <a:extLst>
              <a:ext uri="{FF2B5EF4-FFF2-40B4-BE49-F238E27FC236}">
                <a16:creationId xmlns:a16="http://schemas.microsoft.com/office/drawing/2014/main" id="{EF9B2A68-0324-E524-EBAA-FA747B625CF2}"/>
              </a:ext>
            </a:extLst>
          </p:cNvPr>
          <p:cNvSpPr/>
          <p:nvPr/>
        </p:nvSpPr>
        <p:spPr>
          <a:xfrm>
            <a:off x="893954" y="2147383"/>
            <a:ext cx="10909269" cy="1200329"/>
          </a:xfrm>
          <a:prstGeom prst="rect">
            <a:avLst/>
          </a:prstGeom>
        </p:spPr>
        <p:txBody>
          <a:bodyPr wrap="square">
            <a:spAutoFit/>
          </a:bodyPr>
          <a:lstStyle/>
          <a:p>
            <a:r>
              <a:rPr lang="en-US" sz="2400" dirty="0">
                <a:solidFill>
                  <a:srgbClr val="002060"/>
                </a:solidFill>
                <a:latin typeface="Work Sans" pitchFamily="2" charset="0"/>
              </a:rPr>
              <a:t>A class which is declared using abstract keyword known as abstract class. An abstract class may or may not have abstract methods. We cannot create object of abstract class.</a:t>
            </a:r>
          </a:p>
        </p:txBody>
      </p:sp>
      <p:pic>
        <p:nvPicPr>
          <p:cNvPr id="5" name="Picture 3">
            <a:extLst>
              <a:ext uri="{FF2B5EF4-FFF2-40B4-BE49-F238E27FC236}">
                <a16:creationId xmlns:a16="http://schemas.microsoft.com/office/drawing/2014/main" id="{2D042FCF-F7BF-1113-916C-C861E9432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09" y="3509805"/>
            <a:ext cx="4183136" cy="325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8245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instance of operator</a:t>
            </a:r>
          </a:p>
        </p:txBody>
      </p:sp>
      <p:sp>
        <p:nvSpPr>
          <p:cNvPr id="2" name="Rectangle 1">
            <a:extLst>
              <a:ext uri="{FF2B5EF4-FFF2-40B4-BE49-F238E27FC236}">
                <a16:creationId xmlns:a16="http://schemas.microsoft.com/office/drawing/2014/main" id="{9352BCD2-F060-7241-730F-013B35D43974}"/>
              </a:ext>
            </a:extLst>
          </p:cNvPr>
          <p:cNvSpPr/>
          <p:nvPr/>
        </p:nvSpPr>
        <p:spPr>
          <a:xfrm>
            <a:off x="766438" y="1404086"/>
            <a:ext cx="10626240" cy="1569660"/>
          </a:xfrm>
          <a:prstGeom prst="rect">
            <a:avLst/>
          </a:prstGeom>
        </p:spPr>
        <p:txBody>
          <a:bodyPr wrap="square">
            <a:spAutoFit/>
          </a:bodyPr>
          <a:lstStyle/>
          <a:p>
            <a:r>
              <a:rPr lang="en-US" sz="2400" dirty="0">
                <a:solidFill>
                  <a:srgbClr val="002060"/>
                </a:solidFill>
                <a:latin typeface="Work Sans" pitchFamily="2" charset="0"/>
              </a:rPr>
              <a:t>In Java, </a:t>
            </a:r>
            <a:r>
              <a:rPr lang="en-US" sz="2400" b="1" dirty="0">
                <a:solidFill>
                  <a:srgbClr val="002060"/>
                </a:solidFill>
                <a:latin typeface="Work Sans" pitchFamily="2" charset="0"/>
              </a:rPr>
              <a:t>instanceof </a:t>
            </a:r>
            <a:r>
              <a:rPr lang="en-US" sz="2400" dirty="0">
                <a:solidFill>
                  <a:srgbClr val="002060"/>
                </a:solidFill>
                <a:latin typeface="Work Sans" pitchFamily="2" charset="0"/>
              </a:rPr>
              <a:t>is an operator which is used to check object reference. It checks whether the reference of an object belongs to the provided type or not. It returns either </a:t>
            </a:r>
            <a:r>
              <a:rPr lang="en-US" sz="2400" b="1" dirty="0">
                <a:solidFill>
                  <a:srgbClr val="002060"/>
                </a:solidFill>
                <a:latin typeface="Work Sans" pitchFamily="2" charset="0"/>
              </a:rPr>
              <a:t>true or false</a:t>
            </a:r>
            <a:r>
              <a:rPr lang="en-US" sz="2400" dirty="0">
                <a:solidFill>
                  <a:srgbClr val="002060"/>
                </a:solidFill>
                <a:latin typeface="Work Sans" pitchFamily="2" charset="0"/>
              </a:rPr>
              <a:t>, if an object reference is of specified type, then it return true otherwise false.</a:t>
            </a:r>
          </a:p>
        </p:txBody>
      </p:sp>
      <p:pic>
        <p:nvPicPr>
          <p:cNvPr id="3" name="Picture 2">
            <a:extLst>
              <a:ext uri="{FF2B5EF4-FFF2-40B4-BE49-F238E27FC236}">
                <a16:creationId xmlns:a16="http://schemas.microsoft.com/office/drawing/2014/main" id="{99AF40C7-BB13-4F54-6D33-C16667C9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3968229"/>
            <a:ext cx="4494490" cy="84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6449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Downcasting and Upcasting</a:t>
            </a:r>
          </a:p>
        </p:txBody>
      </p:sp>
      <p:pic>
        <p:nvPicPr>
          <p:cNvPr id="4" name="Picture 3">
            <a:extLst>
              <a:ext uri="{FF2B5EF4-FFF2-40B4-BE49-F238E27FC236}">
                <a16:creationId xmlns:a16="http://schemas.microsoft.com/office/drawing/2014/main" id="{5F3161F8-FAB5-0261-EB64-75B8DA947CD5}"/>
              </a:ext>
            </a:extLst>
          </p:cNvPr>
          <p:cNvPicPr>
            <a:picLocks noChangeAspect="1"/>
          </p:cNvPicPr>
          <p:nvPr/>
        </p:nvPicPr>
        <p:blipFill>
          <a:blip r:embed="rId3"/>
          <a:stretch>
            <a:fillRect/>
          </a:stretch>
        </p:blipFill>
        <p:spPr>
          <a:xfrm>
            <a:off x="691632" y="2197164"/>
            <a:ext cx="4762500" cy="2762250"/>
          </a:xfrm>
          <a:prstGeom prst="rect">
            <a:avLst/>
          </a:prstGeom>
        </p:spPr>
      </p:pic>
      <p:pic>
        <p:nvPicPr>
          <p:cNvPr id="5" name="Picture 4">
            <a:extLst>
              <a:ext uri="{FF2B5EF4-FFF2-40B4-BE49-F238E27FC236}">
                <a16:creationId xmlns:a16="http://schemas.microsoft.com/office/drawing/2014/main" id="{DCECFEEB-0021-BB0F-F605-2988600F4476}"/>
              </a:ext>
            </a:extLst>
          </p:cNvPr>
          <p:cNvPicPr>
            <a:picLocks noChangeAspect="1"/>
          </p:cNvPicPr>
          <p:nvPr/>
        </p:nvPicPr>
        <p:blipFill>
          <a:blip r:embed="rId4"/>
          <a:stretch>
            <a:fillRect/>
          </a:stretch>
        </p:blipFill>
        <p:spPr>
          <a:xfrm>
            <a:off x="6096000" y="1779328"/>
            <a:ext cx="5238750" cy="3019425"/>
          </a:xfrm>
          <a:prstGeom prst="rect">
            <a:avLst/>
          </a:prstGeom>
        </p:spPr>
      </p:pic>
    </p:spTree>
    <p:extLst>
      <p:ext uri="{BB962C8B-B14F-4D97-AF65-F5344CB8AC3E}">
        <p14:creationId xmlns:p14="http://schemas.microsoft.com/office/powerpoint/2010/main" val="2096963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32974" y="30952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var type</a:t>
            </a:r>
          </a:p>
        </p:txBody>
      </p:sp>
      <p:pic>
        <p:nvPicPr>
          <p:cNvPr id="3" name="Picture 2">
            <a:extLst>
              <a:ext uri="{FF2B5EF4-FFF2-40B4-BE49-F238E27FC236}">
                <a16:creationId xmlns:a16="http://schemas.microsoft.com/office/drawing/2014/main" id="{BD7A0ABA-D3F0-F1B2-4DDB-BB66C97EED81}"/>
              </a:ext>
            </a:extLst>
          </p:cNvPr>
          <p:cNvPicPr>
            <a:picLocks noChangeAspect="1"/>
          </p:cNvPicPr>
          <p:nvPr/>
        </p:nvPicPr>
        <p:blipFill>
          <a:blip r:embed="rId3"/>
          <a:stretch>
            <a:fillRect/>
          </a:stretch>
        </p:blipFill>
        <p:spPr>
          <a:xfrm>
            <a:off x="808653" y="1167431"/>
            <a:ext cx="11000792" cy="4187237"/>
          </a:xfrm>
          <a:prstGeom prst="rect">
            <a:avLst/>
          </a:prstGeom>
        </p:spPr>
      </p:pic>
      <p:pic>
        <p:nvPicPr>
          <p:cNvPr id="6" name="Picture 5">
            <a:extLst>
              <a:ext uri="{FF2B5EF4-FFF2-40B4-BE49-F238E27FC236}">
                <a16:creationId xmlns:a16="http://schemas.microsoft.com/office/drawing/2014/main" id="{45543198-5819-559A-590F-49DCA93B5D3C}"/>
              </a:ext>
            </a:extLst>
          </p:cNvPr>
          <p:cNvPicPr>
            <a:picLocks noChangeAspect="1"/>
          </p:cNvPicPr>
          <p:nvPr/>
        </p:nvPicPr>
        <p:blipFill>
          <a:blip r:embed="rId4"/>
          <a:stretch>
            <a:fillRect/>
          </a:stretch>
        </p:blipFill>
        <p:spPr>
          <a:xfrm>
            <a:off x="808653" y="2827175"/>
            <a:ext cx="10866744" cy="3814941"/>
          </a:xfrm>
          <a:prstGeom prst="rect">
            <a:avLst/>
          </a:prstGeom>
        </p:spPr>
      </p:pic>
    </p:spTree>
    <p:extLst>
      <p:ext uri="{BB962C8B-B14F-4D97-AF65-F5344CB8AC3E}">
        <p14:creationId xmlns:p14="http://schemas.microsoft.com/office/powerpoint/2010/main" val="8010110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688910" y="300479"/>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Interfaces</a:t>
            </a:r>
          </a:p>
        </p:txBody>
      </p:sp>
      <p:sp>
        <p:nvSpPr>
          <p:cNvPr id="2" name="Rectangle 1">
            <a:extLst>
              <a:ext uri="{FF2B5EF4-FFF2-40B4-BE49-F238E27FC236}">
                <a16:creationId xmlns:a16="http://schemas.microsoft.com/office/drawing/2014/main" id="{6F5673BE-0DAE-5FBD-EE16-495EF4D417D2}"/>
              </a:ext>
            </a:extLst>
          </p:cNvPr>
          <p:cNvSpPr/>
          <p:nvPr/>
        </p:nvSpPr>
        <p:spPr>
          <a:xfrm>
            <a:off x="688910" y="1359481"/>
            <a:ext cx="11170298" cy="461665"/>
          </a:xfrm>
          <a:prstGeom prst="rect">
            <a:avLst/>
          </a:prstGeom>
        </p:spPr>
        <p:txBody>
          <a:bodyPr wrap="square">
            <a:spAutoFit/>
          </a:bodyPr>
          <a:lstStyle/>
          <a:p>
            <a:r>
              <a:rPr lang="en-US" sz="2400" dirty="0">
                <a:solidFill>
                  <a:srgbClr val="002060"/>
                </a:solidFill>
              </a:rPr>
              <a:t>An </a:t>
            </a:r>
            <a:r>
              <a:rPr lang="en-US" sz="2400" b="1" dirty="0">
                <a:solidFill>
                  <a:srgbClr val="002060"/>
                </a:solidFill>
              </a:rPr>
              <a:t>interface in Java</a:t>
            </a:r>
            <a:r>
              <a:rPr lang="en-US" sz="2400" dirty="0">
                <a:solidFill>
                  <a:srgbClr val="002060"/>
                </a:solidFill>
              </a:rPr>
              <a:t> is a blueprint of a class. It has static constants and abstract methods.</a:t>
            </a:r>
          </a:p>
        </p:txBody>
      </p:sp>
      <p:sp>
        <p:nvSpPr>
          <p:cNvPr id="3" name="Rectangle 2">
            <a:extLst>
              <a:ext uri="{FF2B5EF4-FFF2-40B4-BE49-F238E27FC236}">
                <a16:creationId xmlns:a16="http://schemas.microsoft.com/office/drawing/2014/main" id="{6240C00C-88C4-A5D8-668B-8552A3E2816C}"/>
              </a:ext>
            </a:extLst>
          </p:cNvPr>
          <p:cNvSpPr/>
          <p:nvPr/>
        </p:nvSpPr>
        <p:spPr>
          <a:xfrm>
            <a:off x="688910" y="2069128"/>
            <a:ext cx="10993017" cy="1015663"/>
          </a:xfrm>
          <a:prstGeom prst="rect">
            <a:avLst/>
          </a:prstGeom>
        </p:spPr>
        <p:txBody>
          <a:bodyPr wrap="square">
            <a:spAutoFit/>
          </a:bodyPr>
          <a:lstStyle/>
          <a:p>
            <a:r>
              <a:rPr lang="en-US" sz="2000" dirty="0">
                <a:solidFill>
                  <a:srgbClr val="002060"/>
                </a:solidFill>
                <a:latin typeface="Work Sans" pitchFamily="2" charset="0"/>
              </a:rPr>
              <a:t>The interface in Java is </a:t>
            </a:r>
            <a:r>
              <a:rPr lang="en-US" sz="2000" i="1" dirty="0">
                <a:solidFill>
                  <a:srgbClr val="002060"/>
                </a:solidFill>
                <a:latin typeface="Work Sans" pitchFamily="2" charset="0"/>
              </a:rPr>
              <a:t>a mechanism to achieve </a:t>
            </a:r>
            <a:r>
              <a:rPr lang="en-US" sz="2000" i="1"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abstraction</a:t>
            </a:r>
            <a:r>
              <a:rPr lang="en-US" sz="2000" dirty="0">
                <a:solidFill>
                  <a:srgbClr val="002060"/>
                </a:solidFill>
                <a:latin typeface="Work Sans" pitchFamily="2" charset="0"/>
              </a:rPr>
              <a:t>. There can be only abstract methods in the Java interface, not method body. It is used to achieve abstraction and multiple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inheritance in Java</a:t>
            </a:r>
            <a:r>
              <a:rPr lang="en-US" sz="2000" dirty="0">
                <a:solidFill>
                  <a:srgbClr val="002060"/>
                </a:solidFill>
                <a:latin typeface="Work Sans" pitchFamily="2" charset="0"/>
              </a:rPr>
              <a:t>.</a:t>
            </a:r>
          </a:p>
        </p:txBody>
      </p:sp>
      <p:sp>
        <p:nvSpPr>
          <p:cNvPr id="4" name="Rectangle 3">
            <a:extLst>
              <a:ext uri="{FF2B5EF4-FFF2-40B4-BE49-F238E27FC236}">
                <a16:creationId xmlns:a16="http://schemas.microsoft.com/office/drawing/2014/main" id="{1A96520F-40E8-57B7-DF08-388742318295}"/>
              </a:ext>
            </a:extLst>
          </p:cNvPr>
          <p:cNvSpPr/>
          <p:nvPr/>
        </p:nvSpPr>
        <p:spPr>
          <a:xfrm>
            <a:off x="1000707" y="3906342"/>
            <a:ext cx="5184711" cy="2308324"/>
          </a:xfrm>
          <a:prstGeom prst="rect">
            <a:avLst/>
          </a:prstGeom>
        </p:spPr>
        <p:txBody>
          <a:bodyPr wrap="square">
            <a:spAutoFit/>
          </a:bodyPr>
          <a:lstStyle/>
          <a:p>
            <a:r>
              <a:rPr lang="en-US" sz="2400" dirty="0">
                <a:solidFill>
                  <a:srgbClr val="002060"/>
                </a:solidFill>
              </a:rPr>
              <a:t>Since Java 8, we can have </a:t>
            </a:r>
            <a:r>
              <a:rPr lang="en-US" sz="2400" b="1" dirty="0">
                <a:solidFill>
                  <a:srgbClr val="002060"/>
                </a:solidFill>
              </a:rPr>
              <a:t>default and static methods</a:t>
            </a:r>
            <a:r>
              <a:rPr lang="en-US" sz="2400" dirty="0">
                <a:solidFill>
                  <a:srgbClr val="002060"/>
                </a:solidFill>
              </a:rPr>
              <a:t> in an interface.</a:t>
            </a:r>
          </a:p>
          <a:p>
            <a:endParaRPr lang="en-US" sz="2400" dirty="0">
              <a:solidFill>
                <a:srgbClr val="002060"/>
              </a:solidFill>
            </a:endParaRPr>
          </a:p>
          <a:p>
            <a:endParaRPr lang="en-US" sz="2400" dirty="0">
              <a:solidFill>
                <a:srgbClr val="002060"/>
              </a:solidFill>
            </a:endParaRPr>
          </a:p>
          <a:p>
            <a:r>
              <a:rPr lang="en-US" sz="2400" dirty="0">
                <a:solidFill>
                  <a:srgbClr val="002060"/>
                </a:solidFill>
              </a:rPr>
              <a:t>Since Java 9, we can have </a:t>
            </a:r>
            <a:r>
              <a:rPr lang="en-US" sz="2400" b="1" dirty="0">
                <a:solidFill>
                  <a:srgbClr val="002060"/>
                </a:solidFill>
              </a:rPr>
              <a:t>private methods</a:t>
            </a:r>
            <a:r>
              <a:rPr lang="en-US" sz="2400" dirty="0">
                <a:solidFill>
                  <a:srgbClr val="002060"/>
                </a:solidFill>
              </a:rPr>
              <a:t> in an interface.</a:t>
            </a:r>
          </a:p>
        </p:txBody>
      </p:sp>
      <p:pic>
        <p:nvPicPr>
          <p:cNvPr id="5" name="Picture 2">
            <a:extLst>
              <a:ext uri="{FF2B5EF4-FFF2-40B4-BE49-F238E27FC236}">
                <a16:creationId xmlns:a16="http://schemas.microsoft.com/office/drawing/2014/main" id="{CC47B112-CC6D-1962-7CFB-977E896A4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9005" y="3084791"/>
            <a:ext cx="4559615" cy="347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4945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Purpose of Java Interfaces</a:t>
            </a:r>
          </a:p>
        </p:txBody>
      </p:sp>
      <p:sp>
        <p:nvSpPr>
          <p:cNvPr id="3" name="Rectangle 2">
            <a:extLst>
              <a:ext uri="{FF2B5EF4-FFF2-40B4-BE49-F238E27FC236}">
                <a16:creationId xmlns:a16="http://schemas.microsoft.com/office/drawing/2014/main" id="{6240C00C-88C4-A5D8-668B-8552A3E2816C}"/>
              </a:ext>
            </a:extLst>
          </p:cNvPr>
          <p:cNvSpPr/>
          <p:nvPr/>
        </p:nvSpPr>
        <p:spPr>
          <a:xfrm>
            <a:off x="299907" y="824248"/>
            <a:ext cx="11592509" cy="5940088"/>
          </a:xfrm>
          <a:prstGeom prst="rect">
            <a:avLst/>
          </a:prstGeom>
        </p:spPr>
        <p:txBody>
          <a:bodyPr wrap="square">
            <a:spAutoFit/>
          </a:bodyPr>
          <a:lstStyle/>
          <a:p>
            <a:r>
              <a:rPr lang="en-US" sz="2000" dirty="0">
                <a:solidFill>
                  <a:srgbClr val="002060"/>
                </a:solidFill>
                <a:latin typeface="Work Sans" pitchFamily="2" charset="0"/>
              </a:rPr>
              <a:t>	An interface in Java is a </a:t>
            </a:r>
            <a:r>
              <a:rPr lang="en-US" sz="2000" b="1" dirty="0">
                <a:solidFill>
                  <a:srgbClr val="002060"/>
                </a:solidFill>
                <a:latin typeface="Work Sans" pitchFamily="2" charset="0"/>
              </a:rPr>
              <a:t>specification of method prototypes</a:t>
            </a:r>
            <a:r>
              <a:rPr lang="en-US" sz="2000" dirty="0">
                <a:solidFill>
                  <a:srgbClr val="002060"/>
                </a:solidFill>
                <a:latin typeface="Work Sans" pitchFamily="2" charset="0"/>
              </a:rPr>
              <a:t>. Whenever you need to guide the programmer or, make a </a:t>
            </a:r>
            <a:r>
              <a:rPr lang="en-US" sz="2000" b="1" dirty="0">
                <a:solidFill>
                  <a:srgbClr val="002060"/>
                </a:solidFill>
                <a:latin typeface="Work Sans" pitchFamily="2" charset="0"/>
              </a:rPr>
              <a:t>contract</a:t>
            </a:r>
            <a:r>
              <a:rPr lang="en-US" sz="2000" dirty="0">
                <a:solidFill>
                  <a:srgbClr val="002060"/>
                </a:solidFill>
                <a:latin typeface="Work Sans" pitchFamily="2" charset="0"/>
              </a:rPr>
              <a:t> specifying how the methods and fields of a type should be you can define an interface</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Multiple inheritance  − </a:t>
            </a:r>
            <a:r>
              <a:rPr lang="en-US" sz="2000" dirty="0">
                <a:solidFill>
                  <a:srgbClr val="002060"/>
                </a:solidFill>
                <a:latin typeface="Work Sans" pitchFamily="2" charset="0"/>
              </a:rPr>
              <a:t>Java doesn’t support multiple inheritance, using interfaces you can achieve multiple inheritance −</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Abstraction − </a:t>
            </a:r>
            <a:r>
              <a:rPr lang="en-US" sz="2000" dirty="0">
                <a:solidFill>
                  <a:srgbClr val="002060"/>
                </a:solidFill>
                <a:latin typeface="Work Sans" pitchFamily="2" charset="0"/>
              </a:rPr>
              <a:t>Abstraction is a process of hiding the implementation details from the user, only the functionality will be provided to the user. In other words, the user will have the information on what the object does instead of how it does it.</a:t>
            </a:r>
          </a:p>
          <a:p>
            <a:r>
              <a:rPr lang="en-US" sz="2000" dirty="0">
                <a:solidFill>
                  <a:srgbClr val="002060"/>
                </a:solidFill>
                <a:latin typeface="Work Sans" pitchFamily="2" charset="0"/>
              </a:rPr>
              <a:t>	Since all the methods of the interface are abstract and user doesn’t know how a method is written except the method signature/prototype. Using interfaces, you can </a:t>
            </a:r>
            <a:r>
              <a:rPr lang="en-US" sz="2000" b="1" dirty="0">
                <a:solidFill>
                  <a:srgbClr val="002060"/>
                </a:solidFill>
                <a:latin typeface="Work Sans" pitchFamily="2" charset="0"/>
              </a:rPr>
              <a:t>achieve (complete) abstraction.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Loose coupling − </a:t>
            </a:r>
            <a:r>
              <a:rPr lang="en-US" sz="2000" dirty="0">
                <a:solidFill>
                  <a:srgbClr val="002060"/>
                </a:solidFill>
                <a:latin typeface="Work Sans" pitchFamily="2" charset="0"/>
              </a:rPr>
              <a:t>Coupling refers to the dependency of one object type on another, if two objects are completely independent of each other and the changes done in one doesn’t affect the other both are said to be loosely coupled.</a:t>
            </a:r>
          </a:p>
          <a:p>
            <a:endParaRPr lang="en-US" sz="2000" dirty="0">
              <a:solidFill>
                <a:srgbClr val="002060"/>
              </a:solidFill>
              <a:latin typeface="Work Sans" pitchFamily="2" charset="0"/>
            </a:endParaRPr>
          </a:p>
          <a:p>
            <a:r>
              <a:rPr lang="en-US" sz="2000" dirty="0">
                <a:solidFill>
                  <a:srgbClr val="002060"/>
                </a:solidFill>
                <a:latin typeface="Work Sans" pitchFamily="2" charset="0"/>
              </a:rPr>
              <a:t>You can achieve loose coupling in Java using interfaces −</a:t>
            </a:r>
          </a:p>
        </p:txBody>
      </p:sp>
    </p:spTree>
    <p:extLst>
      <p:ext uri="{BB962C8B-B14F-4D97-AF65-F5344CB8AC3E}">
        <p14:creationId xmlns:p14="http://schemas.microsoft.com/office/powerpoint/2010/main" val="423669876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Default Methods in Interface</a:t>
            </a:r>
          </a:p>
        </p:txBody>
      </p:sp>
      <p:sp>
        <p:nvSpPr>
          <p:cNvPr id="3" name="Rectangle 2">
            <a:extLst>
              <a:ext uri="{FF2B5EF4-FFF2-40B4-BE49-F238E27FC236}">
                <a16:creationId xmlns:a16="http://schemas.microsoft.com/office/drawing/2014/main" id="{6240C00C-88C4-A5D8-668B-8552A3E2816C}"/>
              </a:ext>
            </a:extLst>
          </p:cNvPr>
          <p:cNvSpPr/>
          <p:nvPr/>
        </p:nvSpPr>
        <p:spPr>
          <a:xfrm>
            <a:off x="402544" y="1029521"/>
            <a:ext cx="11592509"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With the release of Java 8, we can now add methods with implementation inside an interface. These methods are called default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public default void </a:t>
            </a:r>
            <a:r>
              <a:rPr lang="en-US" sz="2400" dirty="0" err="1">
                <a:solidFill>
                  <a:srgbClr val="FF0000"/>
                </a:solidFill>
                <a:latin typeface="Work Sans" pitchFamily="2" charset="0"/>
              </a:rPr>
              <a:t>getSides</a:t>
            </a:r>
            <a:r>
              <a:rPr lang="en-US" sz="2400" dirty="0">
                <a:solidFill>
                  <a:srgbClr val="FF0000"/>
                </a:solidFill>
                <a:latin typeface="Work Sans" pitchFamily="2" charset="0"/>
              </a:rPr>
              <a:t>() {</a:t>
            </a:r>
          </a:p>
          <a:p>
            <a:r>
              <a:rPr lang="en-US" sz="2400" dirty="0">
                <a:solidFill>
                  <a:srgbClr val="FF0000"/>
                </a:solidFill>
                <a:latin typeface="Work Sans" pitchFamily="2" charset="0"/>
              </a:rPr>
              <a:t> 			  // body of </a:t>
            </a:r>
            <a:r>
              <a:rPr lang="en-US" sz="2400" dirty="0" err="1">
                <a:solidFill>
                  <a:srgbClr val="FF0000"/>
                </a:solidFill>
                <a:latin typeface="Work Sans" pitchFamily="2" charset="0"/>
              </a:rPr>
              <a:t>getSides</a:t>
            </a:r>
            <a:r>
              <a:rPr lang="en-US" sz="2400" dirty="0">
                <a:solidFill>
                  <a:srgbClr val="FF0000"/>
                </a:solidFill>
                <a:latin typeface="Work Sans" pitchFamily="2" charset="0"/>
              </a:rPr>
              <a:t>()</a:t>
            </a:r>
          </a:p>
          <a:p>
            <a:r>
              <a:rPr lang="en-US" sz="2400" dirty="0">
                <a:solidFill>
                  <a:srgbClr val="FF0000"/>
                </a:solidFill>
                <a:latin typeface="Work Sans" pitchFamily="2" charset="0"/>
              </a:rPr>
              <a:t>		}</a:t>
            </a:r>
          </a:p>
          <a:p>
            <a:endParaRPr lang="en-US" sz="2400" dirty="0">
              <a:solidFill>
                <a:srgbClr val="FF000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Java 8 also added another feature to include </a:t>
            </a:r>
            <a:r>
              <a:rPr lang="en-US" sz="2400" b="1" dirty="0">
                <a:solidFill>
                  <a:srgbClr val="002060"/>
                </a:solidFill>
                <a:latin typeface="Work Sans" pitchFamily="2" charset="0"/>
              </a:rPr>
              <a:t>static methods </a:t>
            </a:r>
            <a:r>
              <a:rPr lang="en-US" sz="2400" dirty="0">
                <a:solidFill>
                  <a:srgbClr val="002060"/>
                </a:solidFill>
                <a:latin typeface="Work Sans" pitchFamily="2" charset="0"/>
              </a:rPr>
              <a:t>inside an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With the release of Java 9, </a:t>
            </a:r>
            <a:r>
              <a:rPr lang="en-US" sz="2400" b="1" dirty="0">
                <a:solidFill>
                  <a:srgbClr val="002060"/>
                </a:solidFill>
                <a:latin typeface="Work Sans" pitchFamily="2" charset="0"/>
              </a:rPr>
              <a:t>private methods </a:t>
            </a:r>
            <a:r>
              <a:rPr lang="en-US" sz="2400" dirty="0">
                <a:solidFill>
                  <a:srgbClr val="002060"/>
                </a:solidFill>
                <a:latin typeface="Work Sans" pitchFamily="2" charset="0"/>
              </a:rPr>
              <a:t>are also supported in interfaces. private methods are used as helper methods that provide support to other methods in interfaces.</a:t>
            </a:r>
          </a:p>
        </p:txBody>
      </p:sp>
    </p:spTree>
    <p:extLst>
      <p:ext uri="{BB962C8B-B14F-4D97-AF65-F5344CB8AC3E}">
        <p14:creationId xmlns:p14="http://schemas.microsoft.com/office/powerpoint/2010/main" val="18465938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792409"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An Interface that contains </a:t>
            </a:r>
            <a:r>
              <a:rPr lang="en-US" sz="2400" b="1" dirty="0">
                <a:solidFill>
                  <a:srgbClr val="002060"/>
                </a:solidFill>
                <a:latin typeface="Work Sans" pitchFamily="2" charset="0"/>
              </a:rPr>
              <a:t>exactly one abstract method</a:t>
            </a:r>
            <a:r>
              <a:rPr lang="en-US" sz="2400" dirty="0">
                <a:solidFill>
                  <a:srgbClr val="002060"/>
                </a:solidFill>
                <a:latin typeface="Work Sans" pitchFamily="2" charset="0"/>
              </a:rPr>
              <a:t> is known as functional interface. It can have any number of default, static methods but can contain only one abstract method.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 is also known as </a:t>
            </a:r>
            <a:r>
              <a:rPr lang="en-US" sz="2400" b="1" dirty="0">
                <a:solidFill>
                  <a:srgbClr val="002060"/>
                </a:solidFill>
                <a:latin typeface="Work Sans" pitchFamily="2" charset="0"/>
              </a:rPr>
              <a:t>Single Abstract Method Interfaces or SAM Interfaces</a:t>
            </a:r>
          </a:p>
          <a:p>
            <a:pPr marL="342900" indent="-342900">
              <a:buFont typeface="Arial" panose="020B0604020202020204" pitchFamily="34" charset="0"/>
              <a:buChar char="•"/>
            </a:pPr>
            <a:endParaRPr lang="en-US" sz="2400" b="1"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Runnable, ActionListener, and Comparable</a:t>
            </a:r>
            <a:r>
              <a:rPr lang="en-US" sz="2400" dirty="0">
                <a:solidFill>
                  <a:srgbClr val="002060"/>
                </a:solidFill>
                <a:latin typeface="Work Sans" pitchFamily="2" charset="0"/>
              </a:rPr>
              <a:t> are some of the examples of functional interfaces.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interfaces are used and executed by representing the interface with an annotation called </a:t>
            </a:r>
            <a:r>
              <a:rPr lang="en-US" sz="2400" b="1" dirty="0">
                <a:solidFill>
                  <a:srgbClr val="002060"/>
                </a:solidFill>
                <a:latin typeface="Work Sans" pitchFamily="2" charset="0"/>
              </a:rPr>
              <a:t>@FunctionalInterface.</a:t>
            </a:r>
            <a:endParaRPr lang="en-IN" sz="2400" b="1"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379019"/>
            <a:ext cx="513078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Functional Interface</a:t>
            </a:r>
            <a:endParaRPr lang="fr-FR" sz="2800" b="1" kern="0" spc="-100" dirty="0">
              <a:solidFill>
                <a:srgbClr val="FF0000"/>
              </a:solidFill>
              <a:latin typeface="Arial" panose="020B0604020202020204" pitchFamily="34" charset="0"/>
            </a:endParaRPr>
          </a:p>
        </p:txBody>
      </p:sp>
    </p:spTree>
    <p:extLst>
      <p:ext uri="{BB962C8B-B14F-4D97-AF65-F5344CB8AC3E}">
        <p14:creationId xmlns:p14="http://schemas.microsoft.com/office/powerpoint/2010/main" val="35588222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699101"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Lambda Expression is an </a:t>
            </a:r>
            <a:r>
              <a:rPr lang="en-US" sz="2400" b="1" dirty="0">
                <a:solidFill>
                  <a:srgbClr val="002060"/>
                </a:solidFill>
                <a:latin typeface="Work Sans" pitchFamily="2" charset="0"/>
              </a:rPr>
              <a:t>anonymous </a:t>
            </a:r>
            <a:r>
              <a:rPr lang="en-US" sz="2400" dirty="0">
                <a:solidFill>
                  <a:srgbClr val="002060"/>
                </a:solidFill>
                <a:latin typeface="Work Sans" pitchFamily="2" charset="0"/>
              </a:rPr>
              <a:t>(nameless) function. In other words, the function which </a:t>
            </a:r>
            <a:r>
              <a:rPr lang="en-US" sz="2400" b="1" dirty="0">
                <a:solidFill>
                  <a:srgbClr val="002060"/>
                </a:solidFill>
                <a:latin typeface="Work Sans" pitchFamily="2" charset="0"/>
              </a:rPr>
              <a:t>doesn’t have the name, return type and access modifiers</a:t>
            </a:r>
            <a:r>
              <a:rPr lang="en-US" sz="2400" dirty="0">
                <a:solidFill>
                  <a:srgbClr val="002060"/>
                </a:solidFill>
                <a:latin typeface="Work Sans" pitchFamily="2" charset="0"/>
              </a:rPr>
              <a:t>. Lambda Expression is also known as anonymous functions or closures.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primary Objective of introducing Lambda Expression is to promote the benefits of </a:t>
            </a:r>
            <a:r>
              <a:rPr lang="en-US" sz="2400" b="1" dirty="0">
                <a:solidFill>
                  <a:srgbClr val="002060"/>
                </a:solidFill>
                <a:latin typeface="Work Sans" pitchFamily="2" charset="0"/>
              </a:rPr>
              <a:t>functional programming </a:t>
            </a:r>
            <a:r>
              <a:rPr lang="en-US" sz="2400" dirty="0">
                <a:solidFill>
                  <a:srgbClr val="002060"/>
                </a:solidFill>
                <a:latin typeface="Work Sans" pitchFamily="2" charset="0"/>
              </a:rPr>
              <a:t>in Java</a:t>
            </a:r>
            <a:endParaRPr lang="en-IN" sz="2400"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281743"/>
            <a:ext cx="5130784" cy="430887"/>
          </a:xfrm>
          <a:prstGeom prst="rect">
            <a:avLst/>
          </a:prstGeom>
        </p:spPr>
        <p:txBody>
          <a:bodyPr wrap="square" lIns="0" tIns="0" rIns="0" bIns="0" anchor="b">
            <a:spAutoFit/>
          </a:bodyPr>
          <a:lstStyle/>
          <a:p>
            <a:pPr>
              <a:defRPr/>
            </a:pPr>
            <a:r>
              <a:rPr lang="en-US" sz="2800" b="1" kern="0" spc="-100" dirty="0">
                <a:solidFill>
                  <a:srgbClr val="FF0000"/>
                </a:solidFill>
                <a:latin typeface="Arial" panose="020B0604020202020204" pitchFamily="34" charset="0"/>
              </a:rPr>
              <a:t>Lambda Expression</a:t>
            </a:r>
            <a:endParaRPr lang="fr-FR" sz="2800" b="1" kern="0" spc="-100" dirty="0">
              <a:solidFill>
                <a:srgbClr val="FF0000"/>
              </a:solidFill>
              <a:latin typeface="Arial" panose="020B0604020202020204" pitchFamily="34" charset="0"/>
            </a:endParaRPr>
          </a:p>
        </p:txBody>
      </p:sp>
      <p:pic>
        <p:nvPicPr>
          <p:cNvPr id="5" name="Picture 4">
            <a:extLst>
              <a:ext uri="{FF2B5EF4-FFF2-40B4-BE49-F238E27FC236}">
                <a16:creationId xmlns:a16="http://schemas.microsoft.com/office/drawing/2014/main" id="{266F550C-1305-0C26-2B93-DF98DA10A984}"/>
              </a:ext>
            </a:extLst>
          </p:cNvPr>
          <p:cNvPicPr>
            <a:picLocks noChangeAspect="1"/>
          </p:cNvPicPr>
          <p:nvPr/>
        </p:nvPicPr>
        <p:blipFill>
          <a:blip r:embed="rId3"/>
          <a:stretch>
            <a:fillRect/>
          </a:stretch>
        </p:blipFill>
        <p:spPr>
          <a:xfrm>
            <a:off x="3421814" y="4517336"/>
            <a:ext cx="4510676" cy="1961645"/>
          </a:xfrm>
          <a:prstGeom prst="rect">
            <a:avLst/>
          </a:prstGeom>
        </p:spPr>
      </p:pic>
    </p:spTree>
    <p:extLst>
      <p:ext uri="{BB962C8B-B14F-4D97-AF65-F5344CB8AC3E}">
        <p14:creationId xmlns:p14="http://schemas.microsoft.com/office/powerpoint/2010/main" val="22715149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601068" y="32053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Abstract class vs. Interface</a:t>
            </a:r>
          </a:p>
        </p:txBody>
      </p:sp>
      <p:graphicFrame>
        <p:nvGraphicFramePr>
          <p:cNvPr id="2" name="Table 1">
            <a:extLst>
              <a:ext uri="{FF2B5EF4-FFF2-40B4-BE49-F238E27FC236}">
                <a16:creationId xmlns:a16="http://schemas.microsoft.com/office/drawing/2014/main" id="{1314EB2B-430E-00E0-BB8B-9617FE7E43B2}"/>
              </a:ext>
            </a:extLst>
          </p:cNvPr>
          <p:cNvGraphicFramePr>
            <a:graphicFrameLocks noGrp="1"/>
          </p:cNvGraphicFramePr>
          <p:nvPr>
            <p:extLst>
              <p:ext uri="{D42A27DB-BD31-4B8C-83A1-F6EECF244321}">
                <p14:modId xmlns:p14="http://schemas.microsoft.com/office/powerpoint/2010/main" val="1938916050"/>
              </p:ext>
            </p:extLst>
          </p:nvPr>
        </p:nvGraphicFramePr>
        <p:xfrm>
          <a:off x="886406" y="1380713"/>
          <a:ext cx="10664891" cy="4715286"/>
        </p:xfrm>
        <a:graphic>
          <a:graphicData uri="http://schemas.openxmlformats.org/drawingml/2006/table">
            <a:tbl>
              <a:tblPr/>
              <a:tblGrid>
                <a:gridCol w="4969305">
                  <a:extLst>
                    <a:ext uri="{9D8B030D-6E8A-4147-A177-3AD203B41FA5}">
                      <a16:colId xmlns:a16="http://schemas.microsoft.com/office/drawing/2014/main" val="20000"/>
                    </a:ext>
                  </a:extLst>
                </a:gridCol>
                <a:gridCol w="5695586">
                  <a:extLst>
                    <a:ext uri="{9D8B030D-6E8A-4147-A177-3AD203B41FA5}">
                      <a16:colId xmlns:a16="http://schemas.microsoft.com/office/drawing/2014/main" val="20001"/>
                    </a:ext>
                  </a:extLst>
                </a:gridCol>
              </a:tblGrid>
              <a:tr h="314653">
                <a:tc>
                  <a:txBody>
                    <a:bodyPr/>
                    <a:lstStyle/>
                    <a:p>
                      <a:pPr algn="ctr"/>
                      <a:r>
                        <a:rPr lang="en-US" sz="1600">
                          <a:solidFill>
                            <a:srgbClr val="002060"/>
                          </a:solidFill>
                          <a:effectLst/>
                          <a:latin typeface="Work Sans" pitchFamily="2" charset="0"/>
                        </a:rPr>
                        <a:t>Abstract class</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E0A9"/>
                      </a:solidFill>
                      <a:prstDash val="solid"/>
                      <a:round/>
                      <a:headEnd type="none" w="med" len="med"/>
                      <a:tailEnd type="none" w="med" len="med"/>
                    </a:lnT>
                    <a:lnB w="9525" cap="flat" cmpd="sng" algn="ctr">
                      <a:solidFill>
                        <a:srgbClr val="10C718"/>
                      </a:solidFill>
                      <a:prstDash val="solid"/>
                      <a:round/>
                      <a:headEnd type="none" w="med" len="med"/>
                      <a:tailEnd type="none" w="med" len="med"/>
                    </a:lnB>
                    <a:solidFill>
                      <a:srgbClr val="FFFFFF"/>
                    </a:solidFill>
                  </a:tcPr>
                </a:tc>
                <a:tc>
                  <a:txBody>
                    <a:bodyPr/>
                    <a:lstStyle/>
                    <a:p>
                      <a:pPr algn="ctr"/>
                      <a:r>
                        <a:rPr lang="en-US" sz="1600">
                          <a:solidFill>
                            <a:srgbClr val="002060"/>
                          </a:solidFill>
                          <a:effectLst/>
                          <a:latin typeface="Work Sans" pitchFamily="2" charset="0"/>
                        </a:rPr>
                        <a:t>Interface</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48E1A9"/>
                      </a:solidFill>
                      <a:prstDash val="solid"/>
                      <a:round/>
                      <a:headEnd type="none" w="med" len="med"/>
                      <a:tailEnd type="none" w="med" len="med"/>
                    </a:lnR>
                    <a:lnT w="9525" cap="flat" cmpd="sng" algn="ctr">
                      <a:solidFill>
                        <a:srgbClr val="48E1A9"/>
                      </a:solidFill>
                      <a:prstDash val="solid"/>
                      <a:round/>
                      <a:headEnd type="none" w="med" len="med"/>
                      <a:tailEnd type="none" w="med" len="med"/>
                    </a:lnT>
                    <a:lnB w="9525" cap="flat" cmpd="sng" algn="ctr">
                      <a:solidFill>
                        <a:srgbClr val="40C71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21926">
                <a:tc>
                  <a:txBody>
                    <a:bodyPr/>
                    <a:lstStyle/>
                    <a:p>
                      <a:r>
                        <a:rPr lang="en-US" sz="1600" dirty="0">
                          <a:solidFill>
                            <a:srgbClr val="002060"/>
                          </a:solidFill>
                          <a:effectLst/>
                          <a:latin typeface="Work Sans" pitchFamily="2" charset="0"/>
                        </a:rPr>
                        <a:t>Abstract class is a class which contain one or more abstract methods, which has to be implemented by its sub classes.</a:t>
                      </a:r>
                    </a:p>
                  </a:txBody>
                  <a:tcPr marL="73922" marR="73922" marT="36961" marB="36961">
                    <a:lnL w="9525" cap="flat" cmpd="sng" algn="ctr">
                      <a:solidFill>
                        <a:srgbClr val="1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10C718"/>
                      </a:solidFill>
                      <a:prstDash val="solid"/>
                      <a:round/>
                      <a:headEnd type="none" w="med" len="med"/>
                      <a:tailEnd type="none" w="med" len="med"/>
                    </a:lnT>
                    <a:lnB w="9525" cap="flat" cmpd="sng" algn="ctr">
                      <a:solidFill>
                        <a:srgbClr val="E0C5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Java Object containing method declaration but no implementation. The classes which implement the Interfaces must provide the method definition for all the methods.</a:t>
                      </a:r>
                    </a:p>
                  </a:txBody>
                  <a:tcPr marL="73922" marR="73922" marT="36961" marB="36961">
                    <a:lnL w="9525" cap="flat" cmpd="sng" algn="ctr">
                      <a:solidFill>
                        <a:srgbClr val="4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40C718"/>
                      </a:solidFill>
                      <a:prstDash val="solid"/>
                      <a:round/>
                      <a:headEnd type="none" w="med" len="med"/>
                      <a:tailEnd type="none" w="med" len="med"/>
                    </a:lnT>
                    <a:lnB w="9525" cap="flat" cmpd="sng" algn="ctr">
                      <a:solidFill>
                        <a:srgbClr val="70C71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7563">
                <a:tc>
                  <a:txBody>
                    <a:bodyPr/>
                    <a:lstStyle/>
                    <a:p>
                      <a:r>
                        <a:rPr lang="en-US" sz="1600">
                          <a:solidFill>
                            <a:srgbClr val="002060"/>
                          </a:solidFill>
                          <a:effectLst/>
                          <a:latin typeface="Work Sans" pitchFamily="2" charset="0"/>
                        </a:rPr>
                        <a:t>Abstract class is a Class prefix with an abstract keyword followed by Class definition.</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C518"/>
                      </a:solidFill>
                      <a:prstDash val="solid"/>
                      <a:round/>
                      <a:headEnd type="none" w="med" len="med"/>
                      <a:tailEnd type="none" w="med" len="med"/>
                    </a:lnT>
                    <a:lnB w="9525" cap="flat" cmpd="sng" algn="ctr">
                      <a:solidFill>
                        <a:srgbClr val="60C7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pure abstract class which starts with interface keyword.</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70C718"/>
                      </a:solidFill>
                      <a:prstDash val="solid"/>
                      <a:round/>
                      <a:headEnd type="none" w="med" len="med"/>
                      <a:tailEnd type="none" w="med" len="med"/>
                    </a:lnT>
                    <a:lnB w="9525" cap="flat" cmpd="sng" algn="ctr">
                      <a:solidFill>
                        <a:srgbClr val="50C71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97563">
                <a:tc>
                  <a:txBody>
                    <a:bodyPr/>
                    <a:lstStyle/>
                    <a:p>
                      <a:r>
                        <a:rPr lang="en-US" sz="1600">
                          <a:solidFill>
                            <a:srgbClr val="002060"/>
                          </a:solidFill>
                          <a:effectLst/>
                          <a:latin typeface="Work Sans" pitchFamily="2" charset="0"/>
                        </a:rPr>
                        <a:t>Abstract class can also contain concrete methods.</a:t>
                      </a:r>
                    </a:p>
                  </a:txBody>
                  <a:tcPr marL="73922" marR="73922" marT="36961" marB="36961">
                    <a:lnL w="9525" cap="flat" cmpd="sng" algn="ctr">
                      <a:solidFill>
                        <a:srgbClr val="6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60C7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Whereas, Interface contains all abstract methods and final variable declarations.</a:t>
                      </a:r>
                    </a:p>
                  </a:txBody>
                  <a:tcPr marL="73922" marR="73922" marT="36961" marB="36961">
                    <a:lnL w="9525" cap="flat" cmpd="sng" algn="ctr">
                      <a:solidFill>
                        <a:srgbClr val="5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50C7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0472">
                <a:tc>
                  <a:txBody>
                    <a:bodyPr/>
                    <a:lstStyle/>
                    <a:p>
                      <a:r>
                        <a:rPr lang="en-US" sz="1600">
                          <a:solidFill>
                            <a:srgbClr val="002060"/>
                          </a:solidFill>
                          <a:effectLst/>
                          <a:latin typeface="Work Sans" pitchFamily="2" charset="0"/>
                        </a:rPr>
                        <a:t>Abstract classes are useful in a situation that Some general methods should be implemented and specialization behavior should be implemented by child classes.</a:t>
                      </a:r>
                    </a:p>
                  </a:txBody>
                  <a:tcPr marL="73922" marR="73922" marT="36961" marB="36961">
                    <a:lnL w="9525" cap="flat" cmpd="sng" algn="ctr">
                      <a:solidFill>
                        <a:srgbClr val="0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00C6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Interfaces are useful in a situation that all properties should be implemented.</a:t>
                      </a:r>
                    </a:p>
                  </a:txBody>
                  <a:tcPr marL="73922" marR="73922" marT="36961" marB="36961">
                    <a:lnL w="9525" cap="flat" cmpd="sng" algn="ctr">
                      <a:solidFill>
                        <a:srgbClr val="B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B0C6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78150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5A327-BE61-66EE-6BDE-2D81132920F7}"/>
              </a:ext>
            </a:extLst>
          </p:cNvPr>
          <p:cNvPicPr>
            <a:picLocks noChangeAspect="1"/>
          </p:cNvPicPr>
          <p:nvPr/>
        </p:nvPicPr>
        <p:blipFill>
          <a:blip r:embed="rId3"/>
          <a:stretch>
            <a:fillRect/>
          </a:stretch>
        </p:blipFill>
        <p:spPr>
          <a:xfrm>
            <a:off x="1002891" y="682519"/>
            <a:ext cx="9517626" cy="5296766"/>
          </a:xfrm>
          <a:prstGeom prst="rect">
            <a:avLst/>
          </a:prstGeom>
        </p:spPr>
      </p:pic>
    </p:spTree>
    <p:extLst>
      <p:ext uri="{BB962C8B-B14F-4D97-AF65-F5344CB8AC3E}">
        <p14:creationId xmlns:p14="http://schemas.microsoft.com/office/powerpoint/2010/main" val="7092287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Nested classes</a:t>
            </a:r>
          </a:p>
        </p:txBody>
      </p:sp>
      <p:sp>
        <p:nvSpPr>
          <p:cNvPr id="2" name="Rectangle 1">
            <a:extLst>
              <a:ext uri="{FF2B5EF4-FFF2-40B4-BE49-F238E27FC236}">
                <a16:creationId xmlns:a16="http://schemas.microsoft.com/office/drawing/2014/main" id="{C100D1A7-45FC-C2D0-C3FE-466BEFD5BDFA}"/>
              </a:ext>
            </a:extLst>
          </p:cNvPr>
          <p:cNvSpPr/>
          <p:nvPr/>
        </p:nvSpPr>
        <p:spPr>
          <a:xfrm>
            <a:off x="766438" y="1460276"/>
            <a:ext cx="10479048" cy="489364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002060"/>
                </a:solidFill>
                <a:latin typeface="Work Sans" pitchFamily="2" charset="0"/>
              </a:rPr>
              <a:t>Java inner class</a:t>
            </a:r>
            <a:r>
              <a:rPr lang="en-US" sz="2400" dirty="0">
                <a:solidFill>
                  <a:srgbClr val="002060"/>
                </a:solidFill>
                <a:latin typeface="Work Sans" pitchFamily="2" charset="0"/>
              </a:rPr>
              <a:t> or nested class is a class that is declared inside the class or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use inner classes to </a:t>
            </a:r>
            <a:r>
              <a:rPr lang="en-US" sz="2400" b="1" dirty="0">
                <a:solidFill>
                  <a:srgbClr val="002060"/>
                </a:solidFill>
                <a:latin typeface="Work Sans" pitchFamily="2" charset="0"/>
              </a:rPr>
              <a:t>logically group classes and interfaces </a:t>
            </a:r>
            <a:r>
              <a:rPr lang="en-US" sz="2400" dirty="0">
                <a:solidFill>
                  <a:srgbClr val="002060"/>
                </a:solidFill>
                <a:latin typeface="Work Sans" pitchFamily="2" charset="0"/>
              </a:rPr>
              <a:t>in one place to be more readable and maintainable.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Additionally, it can access all the members of the outer class, including private data members and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There are two types of nested classes you can create in Java.</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Non-static nested class (inner class)</a:t>
            </a:r>
          </a:p>
          <a:p>
            <a:r>
              <a:rPr lang="en-US" sz="2400" dirty="0">
                <a:solidFill>
                  <a:srgbClr val="FF0000"/>
                </a:solidFill>
                <a:latin typeface="Work Sans" pitchFamily="2" charset="0"/>
              </a:rPr>
              <a:t>	Static nested class</a:t>
            </a:r>
          </a:p>
        </p:txBody>
      </p:sp>
    </p:spTree>
    <p:extLst>
      <p:ext uri="{BB962C8B-B14F-4D97-AF65-F5344CB8AC3E}">
        <p14:creationId xmlns:p14="http://schemas.microsoft.com/office/powerpoint/2010/main" val="38697159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Nested classes</a:t>
            </a:r>
          </a:p>
        </p:txBody>
      </p:sp>
      <p:graphicFrame>
        <p:nvGraphicFramePr>
          <p:cNvPr id="3" name="Table 2">
            <a:extLst>
              <a:ext uri="{FF2B5EF4-FFF2-40B4-BE49-F238E27FC236}">
                <a16:creationId xmlns:a16="http://schemas.microsoft.com/office/drawing/2014/main" id="{12975835-AE81-C0B1-81CD-F4A5CEFA1E7F}"/>
              </a:ext>
            </a:extLst>
          </p:cNvPr>
          <p:cNvGraphicFramePr>
            <a:graphicFrameLocks noGrp="1"/>
          </p:cNvGraphicFramePr>
          <p:nvPr>
            <p:extLst>
              <p:ext uri="{D42A27DB-BD31-4B8C-83A1-F6EECF244321}">
                <p14:modId xmlns:p14="http://schemas.microsoft.com/office/powerpoint/2010/main" val="1502130886"/>
              </p:ext>
            </p:extLst>
          </p:nvPr>
        </p:nvGraphicFramePr>
        <p:xfrm>
          <a:off x="1253483" y="1589372"/>
          <a:ext cx="10251162" cy="4444158"/>
        </p:xfrm>
        <a:graphic>
          <a:graphicData uri="http://schemas.openxmlformats.org/drawingml/2006/table">
            <a:tbl>
              <a:tblPr/>
              <a:tblGrid>
                <a:gridCol w="3473593">
                  <a:extLst>
                    <a:ext uri="{9D8B030D-6E8A-4147-A177-3AD203B41FA5}">
                      <a16:colId xmlns:a16="http://schemas.microsoft.com/office/drawing/2014/main" val="1669667077"/>
                    </a:ext>
                  </a:extLst>
                </a:gridCol>
                <a:gridCol w="6777569">
                  <a:extLst>
                    <a:ext uri="{9D8B030D-6E8A-4147-A177-3AD203B41FA5}">
                      <a16:colId xmlns:a16="http://schemas.microsoft.com/office/drawing/2014/main" val="1741482840"/>
                    </a:ext>
                  </a:extLst>
                </a:gridCol>
              </a:tblGrid>
              <a:tr h="456434">
                <a:tc>
                  <a:txBody>
                    <a:bodyPr/>
                    <a:lstStyle/>
                    <a:p>
                      <a:pPr algn="l" fontAlgn="t"/>
                      <a:r>
                        <a:rPr lang="en-IN" sz="2000">
                          <a:solidFill>
                            <a:srgbClr val="000000"/>
                          </a:solidFill>
                          <a:effectLst/>
                          <a:latin typeface="times new roman" panose="02020603050405020304" pitchFamily="18" charset="0"/>
                        </a:rPr>
                        <a:t>Type</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times new roman" panose="02020603050405020304" pitchFamily="18" charset="0"/>
                        </a:rPr>
                        <a:t>Description</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31905660"/>
                  </a:ext>
                </a:extLst>
              </a:tr>
              <a:tr h="669437">
                <a:tc>
                  <a:txBody>
                    <a:bodyPr/>
                    <a:lstStyle/>
                    <a:p>
                      <a:pPr algn="just" fontAlgn="t"/>
                      <a:r>
                        <a:rPr lang="en-IN" sz="2000" u="none" strike="noStrike">
                          <a:solidFill>
                            <a:srgbClr val="008000"/>
                          </a:solidFill>
                          <a:effectLst/>
                          <a:latin typeface="inter-regular"/>
                          <a:hlinkClick r:id="rId3"/>
                        </a:rPr>
                        <a:t>Member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created within class and outside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00835633"/>
                  </a:ext>
                </a:extLst>
              </a:tr>
              <a:tr h="1217157">
                <a:tc>
                  <a:txBody>
                    <a:bodyPr/>
                    <a:lstStyle/>
                    <a:p>
                      <a:pPr algn="just" fontAlgn="t"/>
                      <a:r>
                        <a:rPr lang="en-IN" sz="2000" u="none" strike="noStrike">
                          <a:solidFill>
                            <a:srgbClr val="008000"/>
                          </a:solidFill>
                          <a:effectLst/>
                          <a:latin typeface="inter-regular"/>
                          <a:hlinkClick r:id="rId4"/>
                        </a:rPr>
                        <a:t>Anonymous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class created for implementing an interface or extending class. The java compiler decides its name.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86691304"/>
                  </a:ext>
                </a:extLst>
              </a:tr>
              <a:tr h="669437">
                <a:tc>
                  <a:txBody>
                    <a:bodyPr/>
                    <a:lstStyle/>
                    <a:p>
                      <a:pPr algn="just" fontAlgn="t"/>
                      <a:r>
                        <a:rPr lang="en-IN" sz="2000" u="none" strike="noStrike">
                          <a:solidFill>
                            <a:srgbClr val="008000"/>
                          </a:solidFill>
                          <a:effectLst/>
                          <a:latin typeface="inter-regular"/>
                          <a:hlinkClick r:id="rId5"/>
                        </a:rPr>
                        <a:t>Local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was created within the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1835663"/>
                  </a:ext>
                </a:extLst>
              </a:tr>
              <a:tr h="669437">
                <a:tc>
                  <a:txBody>
                    <a:bodyPr/>
                    <a:lstStyle/>
                    <a:p>
                      <a:pPr algn="just" fontAlgn="t"/>
                      <a:r>
                        <a:rPr lang="en-IN" sz="2000" u="none" strike="noStrike">
                          <a:solidFill>
                            <a:srgbClr val="008000"/>
                          </a:solidFill>
                          <a:effectLst/>
                          <a:latin typeface="inter-regular"/>
                          <a:hlinkClick r:id="rId6"/>
                        </a:rPr>
                        <a:t>Static Nested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static class was created within the class.</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75722447"/>
                  </a:ext>
                </a:extLst>
              </a:tr>
              <a:tr h="669437">
                <a:tc>
                  <a:txBody>
                    <a:bodyPr/>
                    <a:lstStyle/>
                    <a:p>
                      <a:pPr algn="just" fontAlgn="t"/>
                      <a:r>
                        <a:rPr lang="en-IN" sz="2000" u="none" strike="noStrike" dirty="0">
                          <a:solidFill>
                            <a:srgbClr val="008000"/>
                          </a:solidFill>
                          <a:effectLst/>
                          <a:latin typeface="inter-regular"/>
                          <a:hlinkClick r:id="rId7"/>
                        </a:rPr>
                        <a:t>Nested Interface</a:t>
                      </a:r>
                      <a:endParaRPr lang="en-IN" sz="2000" u="none" strike="noStrike" dirty="0">
                        <a:solidFill>
                          <a:srgbClr val="008000"/>
                        </a:solidFill>
                        <a:effectLst/>
                        <a:latin typeface="inter-regular"/>
                      </a:endParaRPr>
                    </a:p>
                    <a:p>
                      <a:pPr algn="just" fontAlgn="t"/>
                      <a:endParaRPr lang="en-IN" sz="2000" dirty="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An interface created within class or interface.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35625721"/>
                  </a:ext>
                </a:extLst>
              </a:tr>
            </a:tbl>
          </a:graphicData>
        </a:graphic>
      </p:graphicFrame>
    </p:spTree>
    <p:extLst>
      <p:ext uri="{BB962C8B-B14F-4D97-AF65-F5344CB8AC3E}">
        <p14:creationId xmlns:p14="http://schemas.microsoft.com/office/powerpoint/2010/main" val="362012499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Strings</a:t>
            </a:r>
          </a:p>
        </p:txBody>
      </p:sp>
      <p:sp>
        <p:nvSpPr>
          <p:cNvPr id="3" name="TextBox 2">
            <a:extLst>
              <a:ext uri="{FF2B5EF4-FFF2-40B4-BE49-F238E27FC236}">
                <a16:creationId xmlns:a16="http://schemas.microsoft.com/office/drawing/2014/main" id="{01CC54AB-6509-6339-C6FA-16EC0FA81CF7}"/>
              </a:ext>
            </a:extLst>
          </p:cNvPr>
          <p:cNvSpPr txBox="1"/>
          <p:nvPr/>
        </p:nvSpPr>
        <p:spPr>
          <a:xfrm>
            <a:off x="1768151" y="1408802"/>
            <a:ext cx="8077200" cy="400110"/>
          </a:xfrm>
          <a:prstGeom prst="rect">
            <a:avLst/>
          </a:prstGeom>
          <a:noFill/>
        </p:spPr>
        <p:txBody>
          <a:bodyPr wrap="square">
            <a:spAutoFit/>
          </a:bodyPr>
          <a:lstStyle/>
          <a:p>
            <a:r>
              <a:rPr lang="en-US" sz="2000" dirty="0">
                <a:solidFill>
                  <a:srgbClr val="002060"/>
                </a:solidFill>
                <a:latin typeface="Work Sans" pitchFamily="2" charset="0"/>
              </a:rPr>
              <a:t>String is Sequence of Characters represented as an Object</a:t>
            </a:r>
            <a:endParaRPr lang="en-IN" sz="2000" dirty="0">
              <a:solidFill>
                <a:srgbClr val="002060"/>
              </a:solidFill>
              <a:latin typeface="Work Sans" pitchFamily="2" charset="0"/>
            </a:endParaRPr>
          </a:p>
        </p:txBody>
      </p:sp>
      <p:pic>
        <p:nvPicPr>
          <p:cNvPr id="4" name="Picture 3">
            <a:extLst>
              <a:ext uri="{FF2B5EF4-FFF2-40B4-BE49-F238E27FC236}">
                <a16:creationId xmlns:a16="http://schemas.microsoft.com/office/drawing/2014/main" id="{CC516BFA-F351-4362-71FC-55973DC4AD6C}"/>
              </a:ext>
            </a:extLst>
          </p:cNvPr>
          <p:cNvPicPr>
            <a:picLocks noChangeAspect="1"/>
          </p:cNvPicPr>
          <p:nvPr/>
        </p:nvPicPr>
        <p:blipFill>
          <a:blip r:embed="rId3"/>
          <a:stretch>
            <a:fillRect/>
          </a:stretch>
        </p:blipFill>
        <p:spPr>
          <a:xfrm>
            <a:off x="1873992" y="2466392"/>
            <a:ext cx="3686175" cy="2257425"/>
          </a:xfrm>
          <a:prstGeom prst="rect">
            <a:avLst/>
          </a:prstGeom>
        </p:spPr>
      </p:pic>
      <p:pic>
        <p:nvPicPr>
          <p:cNvPr id="5" name="Picture 4">
            <a:extLst>
              <a:ext uri="{FF2B5EF4-FFF2-40B4-BE49-F238E27FC236}">
                <a16:creationId xmlns:a16="http://schemas.microsoft.com/office/drawing/2014/main" id="{BAFD58D2-3FD6-20C5-41FE-755388AC1CB3}"/>
              </a:ext>
            </a:extLst>
          </p:cNvPr>
          <p:cNvPicPr>
            <a:picLocks noChangeAspect="1"/>
          </p:cNvPicPr>
          <p:nvPr/>
        </p:nvPicPr>
        <p:blipFill>
          <a:blip r:embed="rId4"/>
          <a:stretch>
            <a:fillRect/>
          </a:stretch>
        </p:blipFill>
        <p:spPr>
          <a:xfrm>
            <a:off x="5979267" y="2466392"/>
            <a:ext cx="3590925" cy="2266950"/>
          </a:xfrm>
          <a:prstGeom prst="rect">
            <a:avLst/>
          </a:prstGeom>
        </p:spPr>
      </p:pic>
      <p:sp>
        <p:nvSpPr>
          <p:cNvPr id="6" name="TextBox 5">
            <a:extLst>
              <a:ext uri="{FF2B5EF4-FFF2-40B4-BE49-F238E27FC236}">
                <a16:creationId xmlns:a16="http://schemas.microsoft.com/office/drawing/2014/main" id="{F0005ECF-0D68-E9F8-6C54-1F5248775417}"/>
              </a:ext>
            </a:extLst>
          </p:cNvPr>
          <p:cNvSpPr txBox="1"/>
          <p:nvPr/>
        </p:nvSpPr>
        <p:spPr>
          <a:xfrm>
            <a:off x="1662028" y="5195596"/>
            <a:ext cx="8067368" cy="1477328"/>
          </a:xfrm>
          <a:prstGeom prst="rect">
            <a:avLst/>
          </a:prstGeom>
          <a:noFill/>
        </p:spPr>
        <p:txBody>
          <a:bodyPr wrap="square">
            <a:spAutoFit/>
          </a:bodyPr>
          <a:lstStyle/>
          <a:p>
            <a:r>
              <a:rPr lang="en-US" dirty="0">
                <a:solidFill>
                  <a:srgbClr val="002060"/>
                </a:solidFill>
                <a:latin typeface="Work Sans" pitchFamily="2" charset="0"/>
              </a:rPr>
              <a:t>The Java </a:t>
            </a:r>
            <a:r>
              <a:rPr lang="en-US" b="1" dirty="0">
                <a:solidFill>
                  <a:srgbClr val="002060"/>
                </a:solidFill>
                <a:latin typeface="Work Sans" pitchFamily="2" charset="0"/>
              </a:rPr>
              <a:t>String is immutable</a:t>
            </a:r>
            <a:r>
              <a:rPr lang="en-US" dirty="0">
                <a:solidFill>
                  <a:srgbClr val="002060"/>
                </a:solidFill>
                <a:latin typeface="Work Sans" pitchFamily="2" charset="0"/>
              </a:rPr>
              <a:t> which means it cannot be changed. Whenever we change any string, a new instance is created. </a:t>
            </a:r>
          </a:p>
          <a:p>
            <a:endParaRPr lang="en-US" dirty="0">
              <a:solidFill>
                <a:srgbClr val="002060"/>
              </a:solidFill>
              <a:latin typeface="Work Sans" pitchFamily="2" charset="0"/>
            </a:endParaRPr>
          </a:p>
          <a:p>
            <a:r>
              <a:rPr lang="en-US" dirty="0">
                <a:solidFill>
                  <a:srgbClr val="002060"/>
                </a:solidFill>
                <a:latin typeface="Work Sans" pitchFamily="2" charset="0"/>
              </a:rPr>
              <a:t>For mutable strings, you can use </a:t>
            </a:r>
            <a:r>
              <a:rPr lang="en-US" b="1" dirty="0" err="1">
                <a:solidFill>
                  <a:srgbClr val="002060"/>
                </a:solidFill>
                <a:latin typeface="Work Sans" pitchFamily="2" charset="0"/>
              </a:rPr>
              <a:t>StringBuffer</a:t>
            </a:r>
            <a:r>
              <a:rPr lang="en-US" b="1" dirty="0">
                <a:solidFill>
                  <a:srgbClr val="002060"/>
                </a:solidFill>
                <a:latin typeface="Work Sans" pitchFamily="2" charset="0"/>
              </a:rPr>
              <a:t> and StringBuilder</a:t>
            </a:r>
            <a:r>
              <a:rPr lang="en-US" dirty="0">
                <a:solidFill>
                  <a:srgbClr val="002060"/>
                </a:solidFill>
                <a:latin typeface="Work Sans" pitchFamily="2" charset="0"/>
              </a:rPr>
              <a:t> classes.</a:t>
            </a:r>
            <a:endParaRPr lang="en-IN" dirty="0">
              <a:solidFill>
                <a:srgbClr val="002060"/>
              </a:solidFill>
              <a:latin typeface="Work Sans" pitchFamily="2" charset="0"/>
            </a:endParaRPr>
          </a:p>
        </p:txBody>
      </p:sp>
    </p:spTree>
    <p:extLst>
      <p:ext uri="{BB962C8B-B14F-4D97-AF65-F5344CB8AC3E}">
        <p14:creationId xmlns:p14="http://schemas.microsoft.com/office/powerpoint/2010/main" val="339575710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String Pool</a:t>
            </a:r>
          </a:p>
        </p:txBody>
      </p:sp>
      <p:pic>
        <p:nvPicPr>
          <p:cNvPr id="2" name="Picture 1">
            <a:extLst>
              <a:ext uri="{FF2B5EF4-FFF2-40B4-BE49-F238E27FC236}">
                <a16:creationId xmlns:a16="http://schemas.microsoft.com/office/drawing/2014/main" id="{172E2269-E496-9A83-4D2B-568F6081E241}"/>
              </a:ext>
            </a:extLst>
          </p:cNvPr>
          <p:cNvPicPr>
            <a:picLocks noChangeAspect="1"/>
          </p:cNvPicPr>
          <p:nvPr/>
        </p:nvPicPr>
        <p:blipFill>
          <a:blip r:embed="rId3"/>
          <a:stretch>
            <a:fillRect/>
          </a:stretch>
        </p:blipFill>
        <p:spPr>
          <a:xfrm>
            <a:off x="295656" y="1793563"/>
            <a:ext cx="5403015" cy="3693319"/>
          </a:xfrm>
          <a:prstGeom prst="rect">
            <a:avLst/>
          </a:prstGeom>
        </p:spPr>
      </p:pic>
      <p:sp>
        <p:nvSpPr>
          <p:cNvPr id="8" name="TextBox 7">
            <a:extLst>
              <a:ext uri="{FF2B5EF4-FFF2-40B4-BE49-F238E27FC236}">
                <a16:creationId xmlns:a16="http://schemas.microsoft.com/office/drawing/2014/main" id="{FEB60264-A846-61A0-8B4E-7314D9F90F7A}"/>
              </a:ext>
            </a:extLst>
          </p:cNvPr>
          <p:cNvSpPr txBox="1"/>
          <p:nvPr/>
        </p:nvSpPr>
        <p:spPr>
          <a:xfrm>
            <a:off x="5698671" y="1647655"/>
            <a:ext cx="6412463" cy="4708981"/>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2060"/>
                </a:solidFill>
                <a:latin typeface="Work Sans" pitchFamily="2" charset="0"/>
              </a:rPr>
              <a:t>All Strings are stored in the String Pool (or String Intern Pool) that is allocated in the Java heap.</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implementation of the String Interring Concept.</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Interning is a method that stores only a copy of each distinct string literal.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The distinct values are stored in the String pool.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example of the Flyweight Design Pattern</a:t>
            </a:r>
            <a:endParaRPr lang="en-IN" sz="2000" dirty="0">
              <a:solidFill>
                <a:srgbClr val="002060"/>
              </a:solidFill>
            </a:endParaRPr>
          </a:p>
        </p:txBody>
      </p:sp>
    </p:spTree>
    <p:extLst>
      <p:ext uri="{BB962C8B-B14F-4D97-AF65-F5344CB8AC3E}">
        <p14:creationId xmlns:p14="http://schemas.microsoft.com/office/powerpoint/2010/main" val="18915632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31236-ED6C-2830-8390-13CB1D0C95C1}"/>
              </a:ext>
            </a:extLst>
          </p:cNvPr>
          <p:cNvPicPr>
            <a:picLocks noChangeAspect="1"/>
          </p:cNvPicPr>
          <p:nvPr/>
        </p:nvPicPr>
        <p:blipFill>
          <a:blip r:embed="rId3"/>
          <a:stretch>
            <a:fillRect/>
          </a:stretch>
        </p:blipFill>
        <p:spPr>
          <a:xfrm>
            <a:off x="2046708" y="621080"/>
            <a:ext cx="7823955" cy="5518463"/>
          </a:xfrm>
          <a:prstGeom prst="rect">
            <a:avLst/>
          </a:prstGeom>
        </p:spPr>
      </p:pic>
    </p:spTree>
    <p:extLst>
      <p:ext uri="{BB962C8B-B14F-4D97-AF65-F5344CB8AC3E}">
        <p14:creationId xmlns:p14="http://schemas.microsoft.com/office/powerpoint/2010/main" val="2329970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E5B72-13AD-DCE7-4B38-F5EFADD16983}"/>
              </a:ext>
            </a:extLst>
          </p:cNvPr>
          <p:cNvPicPr>
            <a:picLocks noChangeAspect="1"/>
          </p:cNvPicPr>
          <p:nvPr/>
        </p:nvPicPr>
        <p:blipFill>
          <a:blip r:embed="rId3"/>
          <a:stretch>
            <a:fillRect/>
          </a:stretch>
        </p:blipFill>
        <p:spPr>
          <a:xfrm>
            <a:off x="2284445" y="887963"/>
            <a:ext cx="7623110" cy="5082073"/>
          </a:xfrm>
          <a:prstGeom prst="rect">
            <a:avLst/>
          </a:prstGeom>
        </p:spPr>
      </p:pic>
    </p:spTree>
    <p:extLst>
      <p:ext uri="{BB962C8B-B14F-4D97-AF65-F5344CB8AC3E}">
        <p14:creationId xmlns:p14="http://schemas.microsoft.com/office/powerpoint/2010/main" val="12164620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Object class</a:t>
            </a:r>
          </a:p>
        </p:txBody>
      </p:sp>
      <p:sp>
        <p:nvSpPr>
          <p:cNvPr id="4" name="Rectangle 3">
            <a:extLst>
              <a:ext uri="{FF2B5EF4-FFF2-40B4-BE49-F238E27FC236}">
                <a16:creationId xmlns:a16="http://schemas.microsoft.com/office/drawing/2014/main" id="{33FF1263-26B0-9DDD-A3D4-1D3A25E1DF82}"/>
              </a:ext>
            </a:extLst>
          </p:cNvPr>
          <p:cNvSpPr/>
          <p:nvPr/>
        </p:nvSpPr>
        <p:spPr>
          <a:xfrm>
            <a:off x="1253412" y="1578428"/>
            <a:ext cx="8963608" cy="707886"/>
          </a:xfrm>
          <a:prstGeom prst="rect">
            <a:avLst/>
          </a:prstGeom>
        </p:spPr>
        <p:txBody>
          <a:bodyPr wrap="square">
            <a:spAutoFit/>
          </a:bodyPr>
          <a:lstStyle/>
          <a:p>
            <a:r>
              <a:rPr lang="en-US" sz="2000" dirty="0">
                <a:solidFill>
                  <a:srgbClr val="002060"/>
                </a:solidFill>
                <a:latin typeface="Work Sans" pitchFamily="2" charset="0"/>
              </a:rPr>
              <a:t>The Object class is the parent class of all the classes in java by default. In other words, it is the topmost class of java.</a:t>
            </a:r>
          </a:p>
        </p:txBody>
      </p:sp>
      <p:sp>
        <p:nvSpPr>
          <p:cNvPr id="5" name="Rectangle 4">
            <a:extLst>
              <a:ext uri="{FF2B5EF4-FFF2-40B4-BE49-F238E27FC236}">
                <a16:creationId xmlns:a16="http://schemas.microsoft.com/office/drawing/2014/main" id="{45FB52C8-DFC2-2FF6-3075-DF88555903A8}"/>
              </a:ext>
            </a:extLst>
          </p:cNvPr>
          <p:cNvSpPr/>
          <p:nvPr/>
        </p:nvSpPr>
        <p:spPr>
          <a:xfrm>
            <a:off x="1253412" y="2694991"/>
            <a:ext cx="10080626" cy="2862322"/>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Java Object getClass()</a:t>
            </a:r>
            <a:r>
              <a:rPr lang="en-US" sz="2000" dirty="0">
                <a:solidFill>
                  <a:srgbClr val="002060"/>
                </a:solidFill>
                <a:latin typeface="Work Sans" pitchFamily="2" charset="0"/>
              </a:rPr>
              <a:t> 		returns the class name of the object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Java Object hashCode()</a:t>
            </a:r>
            <a:r>
              <a:rPr lang="en-US" sz="2000" dirty="0">
                <a:solidFill>
                  <a:srgbClr val="002060"/>
                </a:solidFill>
                <a:latin typeface="Work Sans" pitchFamily="2" charset="0"/>
              </a:rPr>
              <a:t>		returns the hashcode value of the object</a:t>
            </a:r>
          </a:p>
          <a:p>
            <a:pPr marL="342900" indent="-342900">
              <a:buFont typeface="Arial" panose="020B0604020202020204" pitchFamily="34" charset="0"/>
              <a:buChar char="•"/>
            </a:pPr>
            <a:endPar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rPr>
              <a:t>Java Object toString()</a:t>
            </a:r>
            <a:r>
              <a:rPr lang="en-US" sz="2000" dirty="0">
                <a:solidFill>
                  <a:srgbClr val="002060"/>
                </a:solidFill>
                <a:latin typeface="Work Sans" pitchFamily="2" charset="0"/>
              </a:rPr>
              <a:t>		converts an object into the string</a:t>
            </a:r>
          </a:p>
          <a:p>
            <a:pPr marL="342900" indent="-342900">
              <a:buFont typeface="Arial" panose="020B0604020202020204" pitchFamily="34" charset="0"/>
              <a:buChar char="•"/>
            </a:pPr>
            <a:endPar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rPr>
              <a:t>Java Object equals()</a:t>
            </a:r>
            <a:r>
              <a:rPr lang="en-US" sz="2000" dirty="0">
                <a:solidFill>
                  <a:srgbClr val="002060"/>
                </a:solidFill>
                <a:latin typeface="Work Sans" pitchFamily="2" charset="0"/>
              </a:rPr>
              <a:t>		checks if two objects are equal</a:t>
            </a:r>
          </a:p>
          <a:p>
            <a:pPr marL="342900" indent="-342900">
              <a:buFont typeface="Arial" panose="020B0604020202020204" pitchFamily="34" charset="0"/>
              <a:buChar char="•"/>
            </a:pPr>
            <a:endPar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rPr>
              <a:t>Java Object clone()</a:t>
            </a:r>
            <a:r>
              <a:rPr lang="en-US" sz="2000" dirty="0">
                <a:solidFill>
                  <a:srgbClr val="002060"/>
                </a:solidFill>
                <a:latin typeface="Work Sans" pitchFamily="2" charset="0"/>
              </a:rPr>
              <a:t>			creates a copy of the object</a:t>
            </a:r>
          </a:p>
        </p:txBody>
      </p:sp>
    </p:spTree>
    <p:extLst>
      <p:ext uri="{BB962C8B-B14F-4D97-AF65-F5344CB8AC3E}">
        <p14:creationId xmlns:p14="http://schemas.microsoft.com/office/powerpoint/2010/main" val="415171816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91340" y="39707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Wrapper Classes</a:t>
            </a:r>
          </a:p>
        </p:txBody>
      </p:sp>
      <p:pic>
        <p:nvPicPr>
          <p:cNvPr id="2" name="Picture 2">
            <a:extLst>
              <a:ext uri="{FF2B5EF4-FFF2-40B4-BE49-F238E27FC236}">
                <a16:creationId xmlns:a16="http://schemas.microsoft.com/office/drawing/2014/main" id="{C87963F9-ABEE-A700-F1EA-7413EF6FA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869" y="1184987"/>
            <a:ext cx="5226698" cy="534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8111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55153" y="40680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Java Exception</a:t>
            </a:r>
          </a:p>
        </p:txBody>
      </p:sp>
      <p:sp>
        <p:nvSpPr>
          <p:cNvPr id="3" name="Rectangle 2">
            <a:extLst>
              <a:ext uri="{FF2B5EF4-FFF2-40B4-BE49-F238E27FC236}">
                <a16:creationId xmlns:a16="http://schemas.microsoft.com/office/drawing/2014/main" id="{FAA2BFDA-128D-7A32-C746-AE2D4B34ADE4}"/>
              </a:ext>
            </a:extLst>
          </p:cNvPr>
          <p:cNvSpPr/>
          <p:nvPr/>
        </p:nvSpPr>
        <p:spPr>
          <a:xfrm>
            <a:off x="983112" y="1609530"/>
            <a:ext cx="10736137" cy="4154984"/>
          </a:xfrm>
          <a:prstGeom prst="rect">
            <a:avLst/>
          </a:prstGeom>
        </p:spPr>
        <p:txBody>
          <a:bodyPr wrap="square">
            <a:spAutoFit/>
          </a:bodyPr>
          <a:lstStyle/>
          <a:p>
            <a:r>
              <a:rPr lang="en-US" sz="2400" b="1" dirty="0">
                <a:solidFill>
                  <a:srgbClr val="002060"/>
                </a:solidFill>
                <a:latin typeface="Work Sans" pitchFamily="2" charset="0"/>
              </a:rPr>
              <a:t>An expectation is an unexpected event that occurs while executing the program, that disturbs the normal flow of the code</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It can occur for various reasons say-</a:t>
            </a:r>
          </a:p>
          <a:p>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A user has entered an invalid data</a:t>
            </a:r>
          </a:p>
          <a:p>
            <a:pPr marL="800100" lvl="1" indent="-342900">
              <a:buFont typeface="Arial" panose="020B0604020202020204" pitchFamily="34" charset="0"/>
              <a:buChar char="•"/>
            </a:pPr>
            <a:r>
              <a:rPr lang="en-US" sz="2400" dirty="0">
                <a:solidFill>
                  <a:srgbClr val="002060"/>
                </a:solidFill>
                <a:latin typeface="Work Sans" pitchFamily="2" charset="0"/>
              </a:rPr>
              <a:t>File not found</a:t>
            </a:r>
          </a:p>
          <a:p>
            <a:pPr marL="800100" lvl="1" indent="-342900">
              <a:buFont typeface="Arial" panose="020B0604020202020204" pitchFamily="34" charset="0"/>
              <a:buChar char="•"/>
            </a:pPr>
            <a:r>
              <a:rPr lang="en-US" sz="2400" dirty="0">
                <a:solidFill>
                  <a:srgbClr val="002060"/>
                </a:solidFill>
                <a:latin typeface="Work Sans" pitchFamily="2" charset="0"/>
              </a:rPr>
              <a:t>A network connection has been lost in the middle of 	communications</a:t>
            </a:r>
          </a:p>
          <a:p>
            <a:pPr marL="800100" lvl="1" indent="-342900">
              <a:buFont typeface="Arial" panose="020B0604020202020204" pitchFamily="34" charset="0"/>
              <a:buChar char="•"/>
            </a:pPr>
            <a:r>
              <a:rPr lang="en-US" sz="2400" dirty="0">
                <a:solidFill>
                  <a:srgbClr val="002060"/>
                </a:solidFill>
                <a:latin typeface="Work Sans" pitchFamily="2" charset="0"/>
              </a:rPr>
              <a:t>The JVM has run out of a memory</a:t>
            </a:r>
          </a:p>
          <a:p>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160969716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62157" y="416528"/>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Exception Handling</a:t>
            </a:r>
          </a:p>
        </p:txBody>
      </p:sp>
      <p:sp>
        <p:nvSpPr>
          <p:cNvPr id="2" name="Rectangle 1">
            <a:extLst>
              <a:ext uri="{FF2B5EF4-FFF2-40B4-BE49-F238E27FC236}">
                <a16:creationId xmlns:a16="http://schemas.microsoft.com/office/drawing/2014/main" id="{C9879A12-27EA-1867-233F-CC545E9D61AC}"/>
              </a:ext>
            </a:extLst>
          </p:cNvPr>
          <p:cNvSpPr/>
          <p:nvPr/>
        </p:nvSpPr>
        <p:spPr>
          <a:xfrm>
            <a:off x="894183" y="1562781"/>
            <a:ext cx="9882673" cy="1569660"/>
          </a:xfrm>
          <a:prstGeom prst="rect">
            <a:avLst/>
          </a:prstGeom>
        </p:spPr>
        <p:txBody>
          <a:bodyPr wrap="square">
            <a:spAutoFit/>
          </a:bodyPr>
          <a:lstStyle/>
          <a:p>
            <a:r>
              <a:rPr lang="en-US" sz="2400" dirty="0">
                <a:solidFill>
                  <a:srgbClr val="002060"/>
                </a:solidFill>
                <a:latin typeface="Work Sans"/>
              </a:rPr>
              <a:t>The Exception Handling in Java is a mechanism using which the normal flow of the application is maintained. To do this, we employ a powerful mechanism to handle runtime errors or exceptions in a program.</a:t>
            </a:r>
            <a:endParaRPr lang="en-US" sz="2400" dirty="0">
              <a:solidFill>
                <a:srgbClr val="002060"/>
              </a:solidFill>
            </a:endParaRPr>
          </a:p>
        </p:txBody>
      </p:sp>
      <p:sp>
        <p:nvSpPr>
          <p:cNvPr id="4" name="Rectangle 3">
            <a:extLst>
              <a:ext uri="{FF2B5EF4-FFF2-40B4-BE49-F238E27FC236}">
                <a16:creationId xmlns:a16="http://schemas.microsoft.com/office/drawing/2014/main" id="{C2960A7D-EF4A-E75C-CC4C-4893A45C1200}"/>
              </a:ext>
            </a:extLst>
          </p:cNvPr>
          <p:cNvSpPr/>
          <p:nvPr/>
        </p:nvSpPr>
        <p:spPr>
          <a:xfrm>
            <a:off x="894182" y="3607837"/>
            <a:ext cx="10162593" cy="1200329"/>
          </a:xfrm>
          <a:prstGeom prst="rect">
            <a:avLst/>
          </a:prstGeom>
        </p:spPr>
        <p:txBody>
          <a:bodyPr wrap="square">
            <a:spAutoFit/>
          </a:bodyPr>
          <a:lstStyle/>
          <a:p>
            <a:r>
              <a:rPr lang="en-US" sz="2400" dirty="0">
                <a:solidFill>
                  <a:srgbClr val="002060"/>
                </a:solidFill>
                <a:latin typeface="Work Sans"/>
              </a:rPr>
              <a:t>Java exception handling provides a meaningful message to the user about the issue rather than a system generated message, which may not be understandable to a user</a:t>
            </a:r>
          </a:p>
        </p:txBody>
      </p:sp>
    </p:spTree>
    <p:extLst>
      <p:ext uri="{BB962C8B-B14F-4D97-AF65-F5344CB8AC3E}">
        <p14:creationId xmlns:p14="http://schemas.microsoft.com/office/powerpoint/2010/main" val="42275931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660F1A7-D1C2-98E1-6F93-DCC202807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4976"/>
            <a:ext cx="8219768" cy="624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69486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Exception Hierarchy</a:t>
            </a:r>
          </a:p>
        </p:txBody>
      </p:sp>
      <p:pic>
        <p:nvPicPr>
          <p:cNvPr id="3" name="Picture 2">
            <a:extLst>
              <a:ext uri="{FF2B5EF4-FFF2-40B4-BE49-F238E27FC236}">
                <a16:creationId xmlns:a16="http://schemas.microsoft.com/office/drawing/2014/main" id="{6C6E6CB1-28FD-209C-8987-8B9120A9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24" y="1912776"/>
            <a:ext cx="6808838" cy="32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8209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Types of Exceptions</a:t>
            </a:r>
          </a:p>
        </p:txBody>
      </p:sp>
      <p:sp>
        <p:nvSpPr>
          <p:cNvPr id="2" name="Rectangle 1">
            <a:extLst>
              <a:ext uri="{FF2B5EF4-FFF2-40B4-BE49-F238E27FC236}">
                <a16:creationId xmlns:a16="http://schemas.microsoft.com/office/drawing/2014/main" id="{581DC49B-3108-F50E-F500-3ABA4F9B0579}"/>
              </a:ext>
            </a:extLst>
          </p:cNvPr>
          <p:cNvSpPr/>
          <p:nvPr/>
        </p:nvSpPr>
        <p:spPr>
          <a:xfrm>
            <a:off x="1043474" y="1859339"/>
            <a:ext cx="9714722" cy="3170099"/>
          </a:xfrm>
          <a:prstGeom prst="rect">
            <a:avLst/>
          </a:prstGeom>
        </p:spPr>
        <p:txBody>
          <a:bodyPr wrap="square">
            <a:spAutoFit/>
          </a:bodyPr>
          <a:lstStyle/>
          <a:p>
            <a:r>
              <a:rPr lang="en-US" sz="2000" b="1" dirty="0">
                <a:solidFill>
                  <a:srgbClr val="002060"/>
                </a:solidFill>
                <a:latin typeface="Work Sans" pitchFamily="2" charset="0"/>
              </a:rPr>
              <a:t>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a:t>
            </a:r>
            <a:r>
              <a:rPr lang="en-US" sz="2000" b="1" dirty="0">
                <a:solidFill>
                  <a:srgbClr val="002060"/>
                </a:solidFill>
                <a:latin typeface="Work Sans" pitchFamily="2" charset="0"/>
              </a:rPr>
              <a:t>that are checked at compile time</a:t>
            </a:r>
            <a:r>
              <a:rPr lang="en-US" sz="2000" dirty="0">
                <a:solidFill>
                  <a:srgbClr val="002060"/>
                </a:solidFill>
                <a:latin typeface="Work Sans" pitchFamily="2" charset="0"/>
              </a:rPr>
              <a:t>. If some code within a method throws a checked exception, then the method must either handle the exception or it must specify the exception using the throws keyword.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Unchecked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that are not checked at compile time</a:t>
            </a:r>
            <a:r>
              <a:rPr lang="en-US" sz="2000" i="1" dirty="0">
                <a:solidFill>
                  <a:srgbClr val="002060"/>
                </a:solidFill>
                <a:latin typeface="Work Sans" pitchFamily="2" charset="0"/>
              </a:rPr>
              <a:t>.</a:t>
            </a:r>
            <a:r>
              <a:rPr lang="en-US" sz="2000" dirty="0">
                <a:solidFill>
                  <a:srgbClr val="002060"/>
                </a:solidFill>
                <a:latin typeface="Work Sans" pitchFamily="2" charset="0"/>
              </a:rPr>
              <a:t> </a:t>
            </a:r>
          </a:p>
        </p:txBody>
      </p:sp>
    </p:spTree>
    <p:extLst>
      <p:ext uri="{BB962C8B-B14F-4D97-AF65-F5344CB8AC3E}">
        <p14:creationId xmlns:p14="http://schemas.microsoft.com/office/powerpoint/2010/main" val="22085666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Loops</a:t>
            </a:r>
          </a:p>
        </p:txBody>
      </p:sp>
      <p:sp>
        <p:nvSpPr>
          <p:cNvPr id="2" name="Rectangle 1">
            <a:extLst>
              <a:ext uri="{FF2B5EF4-FFF2-40B4-BE49-F238E27FC236}">
                <a16:creationId xmlns:a16="http://schemas.microsoft.com/office/drawing/2014/main" id="{581DC49B-3108-F50E-F500-3ABA4F9B0579}"/>
              </a:ext>
            </a:extLst>
          </p:cNvPr>
          <p:cNvSpPr/>
          <p:nvPr/>
        </p:nvSpPr>
        <p:spPr>
          <a:xfrm>
            <a:off x="1238639" y="1337165"/>
            <a:ext cx="9714722" cy="5016758"/>
          </a:xfrm>
          <a:prstGeom prst="rect">
            <a:avLst/>
          </a:prstGeom>
        </p:spPr>
        <p:txBody>
          <a:bodyPr wrap="square">
            <a:spAutoFit/>
          </a:bodyPr>
          <a:lstStyle/>
          <a:p>
            <a:pPr marL="457200" indent="-457200">
              <a:buAutoNum type="arabicPeriod"/>
            </a:pPr>
            <a:r>
              <a:rPr lang="en-US" sz="2000" b="1" dirty="0">
                <a:solidFill>
                  <a:srgbClr val="002060"/>
                </a:solidFill>
                <a:latin typeface="Work Sans" pitchFamily="2" charset="0"/>
              </a:rPr>
              <a:t>Count of prime no’s in given range</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2.   WAP to generate the max number using the digits of entered number</a:t>
            </a:r>
          </a:p>
          <a:p>
            <a:r>
              <a:rPr lang="en-US" sz="2000" b="1" dirty="0">
                <a:solidFill>
                  <a:srgbClr val="002060"/>
                </a:solidFill>
                <a:latin typeface="Work Sans" pitchFamily="2" charset="0"/>
              </a:rPr>
              <a:t>        4936  --&gt;  9643</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3.   Enter the number and add the alternate digit from it.</a:t>
            </a:r>
          </a:p>
          <a:p>
            <a:r>
              <a:rPr lang="en-US" sz="2000" b="1" dirty="0">
                <a:solidFill>
                  <a:srgbClr val="002060"/>
                </a:solidFill>
                <a:latin typeface="Work Sans" pitchFamily="2" charset="0"/>
              </a:rPr>
              <a:t>        no=28416   ==&gt; 6+4+2 = 12</a:t>
            </a:r>
          </a:p>
          <a:p>
            <a:r>
              <a:rPr lang="en-US" sz="2000" b="1" dirty="0">
                <a:solidFill>
                  <a:srgbClr val="002060"/>
                </a:solidFill>
                <a:latin typeface="Work Sans" pitchFamily="2" charset="0"/>
              </a:rPr>
              <a:t>                       1+8 = 9</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4. Write a program to print the Floyd's Triangle.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1 </a:t>
            </a:r>
          </a:p>
          <a:p>
            <a:r>
              <a:rPr lang="en-US" sz="2000" b="1" dirty="0">
                <a:solidFill>
                  <a:srgbClr val="002060"/>
                </a:solidFill>
                <a:latin typeface="Work Sans" pitchFamily="2" charset="0"/>
              </a:rPr>
              <a:t>01</a:t>
            </a:r>
          </a:p>
          <a:p>
            <a:r>
              <a:rPr lang="en-US" sz="2000" b="1" dirty="0">
                <a:solidFill>
                  <a:srgbClr val="002060"/>
                </a:solidFill>
                <a:latin typeface="Work Sans" pitchFamily="2" charset="0"/>
              </a:rPr>
              <a:t>101 </a:t>
            </a:r>
          </a:p>
          <a:p>
            <a:r>
              <a:rPr lang="en-US" sz="2000" b="1" dirty="0">
                <a:solidFill>
                  <a:srgbClr val="002060"/>
                </a:solidFill>
                <a:latin typeface="Work Sans" pitchFamily="2" charset="0"/>
              </a:rPr>
              <a:t>0101 </a:t>
            </a:r>
          </a:p>
          <a:p>
            <a:r>
              <a:rPr lang="en-US" sz="2000" b="1" dirty="0">
                <a:solidFill>
                  <a:srgbClr val="002060"/>
                </a:solidFill>
                <a:latin typeface="Work Sans" pitchFamily="2" charset="0"/>
              </a:rPr>
              <a:t>10101</a:t>
            </a:r>
          </a:p>
        </p:txBody>
      </p:sp>
    </p:spTree>
    <p:extLst>
      <p:ext uri="{BB962C8B-B14F-4D97-AF65-F5344CB8AC3E}">
        <p14:creationId xmlns:p14="http://schemas.microsoft.com/office/powerpoint/2010/main" val="17666618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Arrays</a:t>
            </a:r>
          </a:p>
        </p:txBody>
      </p:sp>
      <p:sp>
        <p:nvSpPr>
          <p:cNvPr id="2" name="Rectangle 1">
            <a:extLst>
              <a:ext uri="{FF2B5EF4-FFF2-40B4-BE49-F238E27FC236}">
                <a16:creationId xmlns:a16="http://schemas.microsoft.com/office/drawing/2014/main" id="{581DC49B-3108-F50E-F500-3ABA4F9B0579}"/>
              </a:ext>
            </a:extLst>
          </p:cNvPr>
          <p:cNvSpPr/>
          <p:nvPr/>
        </p:nvSpPr>
        <p:spPr>
          <a:xfrm>
            <a:off x="1238638" y="1803696"/>
            <a:ext cx="10219353" cy="2246769"/>
          </a:xfrm>
          <a:prstGeom prst="rect">
            <a:avLst/>
          </a:prstGeom>
        </p:spPr>
        <p:txBody>
          <a:bodyPr wrap="square">
            <a:spAutoFit/>
          </a:bodyPr>
          <a:lstStyle/>
          <a:p>
            <a:r>
              <a:rPr lang="en-US" sz="2000" b="1" dirty="0">
                <a:solidFill>
                  <a:srgbClr val="002060"/>
                </a:solidFill>
                <a:latin typeface="Work Sans" pitchFamily="2" charset="0"/>
              </a:rPr>
              <a:t>1.  Write a  program to find second largest element in an array.</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2.  Write a  program to count frequency of each element in an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3.  Write a  program to print all unique elements in the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 4. Write a  program to count total number of duplicate elements in an array.</a:t>
            </a:r>
          </a:p>
        </p:txBody>
      </p:sp>
    </p:spTree>
    <p:extLst>
      <p:ext uri="{BB962C8B-B14F-4D97-AF65-F5344CB8AC3E}">
        <p14:creationId xmlns:p14="http://schemas.microsoft.com/office/powerpoint/2010/main" val="37065684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91801" y="47489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rgbClr val="FF0000"/>
                </a:solidFill>
                <a:latin typeface="Work Sans" pitchFamily="2" charset="0"/>
              </a:rPr>
              <a:t>Inheritance</a:t>
            </a:r>
          </a:p>
        </p:txBody>
      </p:sp>
      <p:sp>
        <p:nvSpPr>
          <p:cNvPr id="2" name="Rectangle 1">
            <a:extLst>
              <a:ext uri="{FF2B5EF4-FFF2-40B4-BE49-F238E27FC236}">
                <a16:creationId xmlns:a16="http://schemas.microsoft.com/office/drawing/2014/main" id="{581DC49B-3108-F50E-F500-3ABA4F9B0579}"/>
              </a:ext>
            </a:extLst>
          </p:cNvPr>
          <p:cNvSpPr/>
          <p:nvPr/>
        </p:nvSpPr>
        <p:spPr>
          <a:xfrm>
            <a:off x="491801" y="1682398"/>
            <a:ext cx="11563350" cy="3477875"/>
          </a:xfrm>
          <a:prstGeom prst="rect">
            <a:avLst/>
          </a:prstGeom>
        </p:spPr>
        <p:txBody>
          <a:bodyPr wrap="square">
            <a:spAutoFit/>
          </a:bodyPr>
          <a:lstStyle/>
          <a:p>
            <a:r>
              <a:rPr lang="en-US" sz="2000" b="1" dirty="0">
                <a:solidFill>
                  <a:srgbClr val="002060"/>
                </a:solidFill>
                <a:latin typeface="Work Sans" pitchFamily="2" charset="0"/>
              </a:rPr>
              <a:t>Design and develop inheritance for a given case study, identify objects and relationships </a:t>
            </a:r>
          </a:p>
          <a:p>
            <a:r>
              <a:rPr lang="en-US" sz="2000" b="1" dirty="0">
                <a:solidFill>
                  <a:srgbClr val="002060"/>
                </a:solidFill>
                <a:latin typeface="Work Sans" pitchFamily="2" charset="0"/>
              </a:rPr>
              <a:t>and implement inheritance wherever applicable.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Employee class has </a:t>
            </a:r>
            <a:r>
              <a:rPr lang="en-US" sz="2000" b="1" dirty="0" err="1">
                <a:solidFill>
                  <a:srgbClr val="002060"/>
                </a:solidFill>
                <a:latin typeface="Work Sans" pitchFamily="2" charset="0"/>
              </a:rPr>
              <a:t>Emp_name</a:t>
            </a:r>
            <a:r>
              <a:rPr lang="en-US" sz="2000" b="1" dirty="0">
                <a:solidFill>
                  <a:srgbClr val="002060"/>
                </a:solidFill>
                <a:latin typeface="Work Sans" pitchFamily="2" charset="0"/>
              </a:rPr>
              <a:t>, </a:t>
            </a:r>
            <a:r>
              <a:rPr lang="en-US" sz="2000" b="1" dirty="0" err="1">
                <a:solidFill>
                  <a:srgbClr val="002060"/>
                </a:solidFill>
                <a:latin typeface="Work Sans" pitchFamily="2" charset="0"/>
              </a:rPr>
              <a:t>Emp_id</a:t>
            </a:r>
            <a:r>
              <a:rPr lang="en-US" sz="2000" b="1" dirty="0">
                <a:solidFill>
                  <a:srgbClr val="002060"/>
                </a:solidFill>
                <a:latin typeface="Work Sans" pitchFamily="2" charset="0"/>
              </a:rPr>
              <a:t>, </a:t>
            </a:r>
          </a:p>
          <a:p>
            <a:r>
              <a:rPr lang="en-US" sz="2000" b="1" dirty="0">
                <a:solidFill>
                  <a:srgbClr val="002060"/>
                </a:solidFill>
                <a:latin typeface="Work Sans" pitchFamily="2" charset="0"/>
              </a:rPr>
              <a:t>Address, </a:t>
            </a:r>
            <a:r>
              <a:rPr lang="en-US" sz="2000" b="1" dirty="0" err="1">
                <a:solidFill>
                  <a:srgbClr val="002060"/>
                </a:solidFill>
                <a:latin typeface="Work Sans" pitchFamily="2" charset="0"/>
              </a:rPr>
              <a:t>Mail_id</a:t>
            </a:r>
            <a:r>
              <a:rPr lang="en-US" sz="2000" b="1" dirty="0">
                <a:solidFill>
                  <a:srgbClr val="002060"/>
                </a:solidFill>
                <a:latin typeface="Work Sans" pitchFamily="2" charset="0"/>
              </a:rPr>
              <a:t>, and </a:t>
            </a:r>
            <a:r>
              <a:rPr lang="en-US" sz="2000" b="1" dirty="0" err="1">
                <a:solidFill>
                  <a:srgbClr val="002060"/>
                </a:solidFill>
                <a:latin typeface="Work Sans" pitchFamily="2" charset="0"/>
              </a:rPr>
              <a:t>Mobile_no</a:t>
            </a:r>
            <a:r>
              <a:rPr lang="en-US" sz="2000" b="1" dirty="0">
                <a:solidFill>
                  <a:srgbClr val="002060"/>
                </a:solidFill>
                <a:latin typeface="Work Sans" pitchFamily="2" charset="0"/>
              </a:rPr>
              <a:t> as members. Inherit the classes: Programmer, Team Lead, Assistant Project Manager and Project Manager from employee class.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Add Basic Pay (BP) as </a:t>
            </a:r>
          </a:p>
          <a:p>
            <a:r>
              <a:rPr lang="en-US" sz="2000" b="1" dirty="0">
                <a:solidFill>
                  <a:srgbClr val="002060"/>
                </a:solidFill>
                <a:latin typeface="Work Sans" pitchFamily="2" charset="0"/>
              </a:rPr>
              <a:t>the member of all the inherited classes . with 97% of BP as DA, 10 % of BP as HRA, 12% of </a:t>
            </a:r>
          </a:p>
          <a:p>
            <a:r>
              <a:rPr lang="en-US" sz="2000" b="1" dirty="0">
                <a:solidFill>
                  <a:srgbClr val="002060"/>
                </a:solidFill>
                <a:latin typeface="Work Sans" pitchFamily="2" charset="0"/>
              </a:rPr>
              <a:t>BP as PF, 0.1% of BP for staff club fund. Generate pay slips for the employees with their </a:t>
            </a:r>
          </a:p>
          <a:p>
            <a:r>
              <a:rPr lang="en-US" sz="2000" b="1" dirty="0">
                <a:solidFill>
                  <a:srgbClr val="002060"/>
                </a:solidFill>
                <a:latin typeface="Work Sans" pitchFamily="2" charset="0"/>
              </a:rPr>
              <a:t>gross and net salary </a:t>
            </a:r>
          </a:p>
        </p:txBody>
      </p:sp>
    </p:spTree>
    <p:extLst>
      <p:ext uri="{BB962C8B-B14F-4D97-AF65-F5344CB8AC3E}">
        <p14:creationId xmlns:p14="http://schemas.microsoft.com/office/powerpoint/2010/main" val="38039297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5" name="Picture 4">
            <a:extLst>
              <a:ext uri="{FF2B5EF4-FFF2-40B4-BE49-F238E27FC236}">
                <a16:creationId xmlns:a16="http://schemas.microsoft.com/office/drawing/2014/main" id="{F823BA83-25D1-20CA-E930-EFE71B901FA0}"/>
              </a:ext>
            </a:extLst>
          </p:cNvPr>
          <p:cNvPicPr>
            <a:picLocks noChangeAspect="1"/>
          </p:cNvPicPr>
          <p:nvPr/>
        </p:nvPicPr>
        <p:blipFill>
          <a:blip r:embed="rId4"/>
          <a:stretch>
            <a:fillRect/>
          </a:stretch>
        </p:blipFill>
        <p:spPr>
          <a:xfrm>
            <a:off x="102637" y="1671283"/>
            <a:ext cx="12192000" cy="4187237"/>
          </a:xfrm>
          <a:prstGeom prst="rect">
            <a:avLst/>
          </a:prstGeom>
        </p:spPr>
      </p:pic>
      <p:pic>
        <p:nvPicPr>
          <p:cNvPr id="7" name="Picture 6">
            <a:extLst>
              <a:ext uri="{FF2B5EF4-FFF2-40B4-BE49-F238E27FC236}">
                <a16:creationId xmlns:a16="http://schemas.microsoft.com/office/drawing/2014/main" id="{423E2E7E-F9B6-B7E6-6BC8-6F8ADDD5BB59}"/>
              </a:ext>
            </a:extLst>
          </p:cNvPr>
          <p:cNvPicPr>
            <a:picLocks noChangeAspect="1"/>
          </p:cNvPicPr>
          <p:nvPr/>
        </p:nvPicPr>
        <p:blipFill>
          <a:blip r:embed="rId5"/>
          <a:stretch>
            <a:fillRect/>
          </a:stretch>
        </p:blipFill>
        <p:spPr>
          <a:xfrm>
            <a:off x="811763" y="3429000"/>
            <a:ext cx="7193902" cy="419313"/>
          </a:xfrm>
          <a:prstGeom prst="rect">
            <a:avLst/>
          </a:prstGeom>
        </p:spPr>
      </p:pic>
      <p:pic>
        <p:nvPicPr>
          <p:cNvPr id="8" name="Picture 7">
            <a:extLst>
              <a:ext uri="{FF2B5EF4-FFF2-40B4-BE49-F238E27FC236}">
                <a16:creationId xmlns:a16="http://schemas.microsoft.com/office/drawing/2014/main" id="{DD59B139-CB60-1FCD-A2BB-2BF6DF490868}"/>
              </a:ext>
            </a:extLst>
          </p:cNvPr>
          <p:cNvPicPr>
            <a:picLocks noChangeAspect="1"/>
          </p:cNvPicPr>
          <p:nvPr/>
        </p:nvPicPr>
        <p:blipFill>
          <a:blip r:embed="rId6"/>
          <a:stretch>
            <a:fillRect/>
          </a:stretch>
        </p:blipFill>
        <p:spPr>
          <a:xfrm>
            <a:off x="811763" y="4966579"/>
            <a:ext cx="9144000" cy="440275"/>
          </a:xfrm>
          <a:prstGeom prst="rect">
            <a:avLst/>
          </a:prstGeom>
        </p:spPr>
      </p:pic>
    </p:spTree>
    <p:extLst>
      <p:ext uri="{BB962C8B-B14F-4D97-AF65-F5344CB8AC3E}">
        <p14:creationId xmlns:p14="http://schemas.microsoft.com/office/powerpoint/2010/main" val="41949449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2" name="Picture 1">
            <a:extLst>
              <a:ext uri="{FF2B5EF4-FFF2-40B4-BE49-F238E27FC236}">
                <a16:creationId xmlns:a16="http://schemas.microsoft.com/office/drawing/2014/main" id="{22A5F239-84E9-74DF-41A1-B443A568E1F1}"/>
              </a:ext>
            </a:extLst>
          </p:cNvPr>
          <p:cNvPicPr>
            <a:picLocks noChangeAspect="1"/>
          </p:cNvPicPr>
          <p:nvPr/>
        </p:nvPicPr>
        <p:blipFill>
          <a:blip r:embed="rId4"/>
          <a:stretch>
            <a:fillRect/>
          </a:stretch>
        </p:blipFill>
        <p:spPr>
          <a:xfrm>
            <a:off x="0" y="1696020"/>
            <a:ext cx="12192000" cy="4137764"/>
          </a:xfrm>
          <a:prstGeom prst="rect">
            <a:avLst/>
          </a:prstGeom>
        </p:spPr>
      </p:pic>
      <p:pic>
        <p:nvPicPr>
          <p:cNvPr id="6" name="Picture 5">
            <a:extLst>
              <a:ext uri="{FF2B5EF4-FFF2-40B4-BE49-F238E27FC236}">
                <a16:creationId xmlns:a16="http://schemas.microsoft.com/office/drawing/2014/main" id="{E2A44E79-64E9-57EE-E7A9-E02EED567223}"/>
              </a:ext>
            </a:extLst>
          </p:cNvPr>
          <p:cNvPicPr>
            <a:picLocks noChangeAspect="1"/>
          </p:cNvPicPr>
          <p:nvPr/>
        </p:nvPicPr>
        <p:blipFill>
          <a:blip r:embed="rId5"/>
          <a:stretch>
            <a:fillRect/>
          </a:stretch>
        </p:blipFill>
        <p:spPr>
          <a:xfrm>
            <a:off x="625151" y="2873887"/>
            <a:ext cx="8182947" cy="517909"/>
          </a:xfrm>
          <a:prstGeom prst="rect">
            <a:avLst/>
          </a:prstGeom>
        </p:spPr>
      </p:pic>
      <p:pic>
        <p:nvPicPr>
          <p:cNvPr id="9" name="Picture 8">
            <a:extLst>
              <a:ext uri="{FF2B5EF4-FFF2-40B4-BE49-F238E27FC236}">
                <a16:creationId xmlns:a16="http://schemas.microsoft.com/office/drawing/2014/main" id="{1F7FD733-3A43-F29C-3D17-49E2334278CB}"/>
              </a:ext>
            </a:extLst>
          </p:cNvPr>
          <p:cNvPicPr>
            <a:picLocks noChangeAspect="1"/>
          </p:cNvPicPr>
          <p:nvPr/>
        </p:nvPicPr>
        <p:blipFill>
          <a:blip r:embed="rId6"/>
          <a:stretch>
            <a:fillRect/>
          </a:stretch>
        </p:blipFill>
        <p:spPr>
          <a:xfrm>
            <a:off x="625151" y="4569663"/>
            <a:ext cx="10954139" cy="457173"/>
          </a:xfrm>
          <a:prstGeom prst="rect">
            <a:avLst/>
          </a:prstGeom>
        </p:spPr>
      </p:pic>
    </p:spTree>
    <p:extLst>
      <p:ext uri="{BB962C8B-B14F-4D97-AF65-F5344CB8AC3E}">
        <p14:creationId xmlns:p14="http://schemas.microsoft.com/office/powerpoint/2010/main" val="17039569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110413" y="121242"/>
            <a:ext cx="11971174" cy="6863417"/>
          </a:xfrm>
          <a:prstGeom prst="rect">
            <a:avLst/>
          </a:prstGeom>
          <a:noFill/>
        </p:spPr>
        <p:txBody>
          <a:bodyPr wrap="square">
            <a:spAutoFit/>
          </a:bodyPr>
          <a:lstStyle/>
          <a:p>
            <a:r>
              <a:rPr lang="en-US" sz="2000" b="1" dirty="0">
                <a:solidFill>
                  <a:srgbClr val="002060"/>
                </a:solidFill>
                <a:latin typeface="Work Sans" pitchFamily="2" charset="0"/>
              </a:rPr>
              <a:t>Leap Year Calculator – Method 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with a parameter of type int named year.</a:t>
            </a:r>
          </a:p>
          <a:p>
            <a:r>
              <a:rPr lang="en-US" sz="2000" dirty="0">
                <a:solidFill>
                  <a:srgbClr val="002060"/>
                </a:solidFill>
                <a:latin typeface="Work Sans" pitchFamily="2" charset="0"/>
              </a:rPr>
              <a:t>	</a:t>
            </a:r>
          </a:p>
          <a:p>
            <a:r>
              <a:rPr lang="en-US" sz="2000" dirty="0">
                <a:solidFill>
                  <a:srgbClr val="002060"/>
                </a:solidFill>
                <a:latin typeface="Work Sans" pitchFamily="2" charset="0"/>
              </a:rPr>
              <a:t>	The parameter needs to be greater than or equal to 1 and less than or equal to 9999.</a:t>
            </a:r>
          </a:p>
          <a:p>
            <a:r>
              <a:rPr lang="en-US" sz="2000" dirty="0">
                <a:solidFill>
                  <a:srgbClr val="002060"/>
                </a:solidFill>
                <a:latin typeface="Work Sans" pitchFamily="2" charset="0"/>
              </a:rPr>
              <a:t>	If the parameter is not in that range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Otherwise, if it is in the valid range, calculate if the year is a leap year and return true if it is a leap year,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To determine whether a year is a leap year, follow these steps: </a:t>
            </a:r>
          </a:p>
          <a:p>
            <a:r>
              <a:rPr lang="en-US" sz="2000" dirty="0">
                <a:solidFill>
                  <a:srgbClr val="002060"/>
                </a:solidFill>
                <a:latin typeface="Work Sans" pitchFamily="2" charset="0"/>
              </a:rPr>
              <a:t>1. If the year is evenly divisible by 4, go to step 2. Otherwise, go to step 5.</a:t>
            </a:r>
          </a:p>
          <a:p>
            <a:r>
              <a:rPr lang="en-US" sz="2000" dirty="0">
                <a:solidFill>
                  <a:srgbClr val="002060"/>
                </a:solidFill>
                <a:latin typeface="Work Sans" pitchFamily="2" charset="0"/>
              </a:rPr>
              <a:t>2. If the year is evenly divisible by 100, go to step 3. Otherwise, go to step 4.</a:t>
            </a:r>
          </a:p>
          <a:p>
            <a:r>
              <a:rPr lang="en-US" sz="2000" dirty="0">
                <a:solidFill>
                  <a:srgbClr val="002060"/>
                </a:solidFill>
                <a:latin typeface="Work Sans" pitchFamily="2" charset="0"/>
              </a:rPr>
              <a:t>3. If the year is evenly divisible by 400, go to step 4. Otherwise, go to step 5.</a:t>
            </a:r>
          </a:p>
          <a:p>
            <a:r>
              <a:rPr lang="en-US" sz="2000" dirty="0">
                <a:solidFill>
                  <a:srgbClr val="002060"/>
                </a:solidFill>
                <a:latin typeface="Work Sans" pitchFamily="2" charset="0"/>
              </a:rPr>
              <a:t>4. The year is a leap year (it has 366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true.</a:t>
            </a:r>
          </a:p>
          <a:p>
            <a:r>
              <a:rPr lang="en-US" sz="2000" dirty="0">
                <a:solidFill>
                  <a:srgbClr val="002060"/>
                </a:solidFill>
                <a:latin typeface="Work Sans" pitchFamily="2" charset="0"/>
              </a:rPr>
              <a:t>5. The year is not a leap year (it has 365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false.</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not leap years:</a:t>
            </a:r>
          </a:p>
          <a:p>
            <a:r>
              <a:rPr lang="en-US" sz="2000" dirty="0">
                <a:solidFill>
                  <a:srgbClr val="002060"/>
                </a:solidFill>
                <a:latin typeface="Work Sans" pitchFamily="2" charset="0"/>
              </a:rPr>
              <a:t>1700, 1800, 1900, 2100, 2200, 2300, 2500, 2600</a:t>
            </a:r>
          </a:p>
          <a:p>
            <a:r>
              <a:rPr lang="en-US" sz="2000" dirty="0">
                <a:solidFill>
                  <a:srgbClr val="002060"/>
                </a:solidFill>
                <a:latin typeface="Work Sans" pitchFamily="2" charset="0"/>
              </a:rPr>
              <a:t>This is because they are evenly divisible by 100 but not by 400.</a:t>
            </a:r>
          </a:p>
          <a:p>
            <a:endParaRPr lang="en-US" sz="2000" dirty="0">
              <a:solidFill>
                <a:srgbClr val="002060"/>
              </a:solidFill>
              <a:latin typeface="Work Sans" pitchFamily="2" charset="0"/>
            </a:endParaRPr>
          </a:p>
        </p:txBody>
      </p:sp>
    </p:spTree>
    <p:extLst>
      <p:ext uri="{BB962C8B-B14F-4D97-AF65-F5344CB8AC3E}">
        <p14:creationId xmlns:p14="http://schemas.microsoft.com/office/powerpoint/2010/main" val="424780825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436984" y="723411"/>
            <a:ext cx="11318032" cy="5016758"/>
          </a:xfrm>
          <a:prstGeom prst="rect">
            <a:avLst/>
          </a:prstGeom>
          <a:noFill/>
        </p:spPr>
        <p:txBody>
          <a:bodyPr wrap="square">
            <a:spAutoFit/>
          </a:bodyPr>
          <a:lstStyle/>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leap years:</a:t>
            </a:r>
          </a:p>
          <a:p>
            <a:r>
              <a:rPr lang="en-US" sz="2000" dirty="0">
                <a:solidFill>
                  <a:srgbClr val="002060"/>
                </a:solidFill>
                <a:latin typeface="Work Sans" pitchFamily="2" charset="0"/>
              </a:rPr>
              <a:t>1600, 2000, 2400</a:t>
            </a:r>
          </a:p>
          <a:p>
            <a:r>
              <a:rPr lang="en-US" sz="2000" dirty="0">
                <a:solidFill>
                  <a:srgbClr val="002060"/>
                </a:solidFill>
                <a:latin typeface="Work Sans" pitchFamily="2" charset="0"/>
              </a:rPr>
              <a:t>This is because they are evenly divisible by both 100 and 400.</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false since the parameter is not in range (1-9999)</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true since 1600 is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(2017); → should return false since 2017 is not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(2000);  → should return true because 2000 is a leap year </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32644557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222380" y="305068"/>
            <a:ext cx="11318032" cy="6247864"/>
          </a:xfrm>
          <a:prstGeom prst="rect">
            <a:avLst/>
          </a:prstGeom>
          <a:noFill/>
        </p:spPr>
        <p:txBody>
          <a:bodyPr wrap="square">
            <a:spAutoFit/>
          </a:bodyPr>
          <a:lstStyle/>
          <a:p>
            <a:r>
              <a:rPr lang="en-US" sz="2000" b="1" dirty="0" err="1">
                <a:solidFill>
                  <a:srgbClr val="002060"/>
                </a:solidFill>
                <a:latin typeface="Work Sans" pitchFamily="2" charset="0"/>
              </a:rPr>
              <a:t>DecimalComparator</a:t>
            </a:r>
            <a:r>
              <a:rPr lang="en-US" sz="2000" b="1" dirty="0">
                <a:solidFill>
                  <a:srgbClr val="002060"/>
                </a:solidFill>
                <a:latin typeface="Work Sans" pitchFamily="2" charset="0"/>
              </a:rPr>
              <a:t> Method-Ex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 with two parameters of type double.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The method should return </a:t>
            </a:r>
            <a:r>
              <a:rPr lang="en-US" sz="2000" dirty="0" err="1">
                <a:solidFill>
                  <a:srgbClr val="002060"/>
                </a:solidFill>
                <a:latin typeface="Work Sans" pitchFamily="2" charset="0"/>
              </a:rPr>
              <a:t>boolean</a:t>
            </a:r>
            <a:r>
              <a:rPr lang="en-US" sz="2000" dirty="0">
                <a:solidFill>
                  <a:srgbClr val="002060"/>
                </a:solidFill>
                <a:latin typeface="Work Sans" pitchFamily="2" charset="0"/>
              </a:rPr>
              <a:t> and it needs to return true if two double numbers are the same up to three decimal places.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(-3.1756, -3.175);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 3.176); → should return false since numbers are not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(3.0, 3.0);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(-3.123, 3.123); → should return false since numbers are not equal up to 3 decimal places.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1256926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D386-FEDC-B5C2-7BDA-57EBF764B4D4}"/>
              </a:ext>
            </a:extLst>
          </p:cNvPr>
          <p:cNvPicPr>
            <a:picLocks noChangeAspect="1"/>
          </p:cNvPicPr>
          <p:nvPr/>
        </p:nvPicPr>
        <p:blipFill>
          <a:blip r:embed="rId3"/>
          <a:stretch>
            <a:fillRect/>
          </a:stretch>
        </p:blipFill>
        <p:spPr>
          <a:xfrm>
            <a:off x="707923" y="1400175"/>
            <a:ext cx="5260496" cy="4724330"/>
          </a:xfrm>
          <a:prstGeom prst="rect">
            <a:avLst/>
          </a:prstGeom>
        </p:spPr>
      </p:pic>
      <p:pic>
        <p:nvPicPr>
          <p:cNvPr id="4" name="Picture 3">
            <a:extLst>
              <a:ext uri="{FF2B5EF4-FFF2-40B4-BE49-F238E27FC236}">
                <a16:creationId xmlns:a16="http://schemas.microsoft.com/office/drawing/2014/main" id="{C8DBAEB5-09C9-0284-812A-867E38086C7B}"/>
              </a:ext>
            </a:extLst>
          </p:cNvPr>
          <p:cNvPicPr>
            <a:picLocks noChangeAspect="1"/>
          </p:cNvPicPr>
          <p:nvPr/>
        </p:nvPicPr>
        <p:blipFill>
          <a:blip r:embed="rId4"/>
          <a:stretch>
            <a:fillRect/>
          </a:stretch>
        </p:blipFill>
        <p:spPr>
          <a:xfrm>
            <a:off x="6748657" y="1400175"/>
            <a:ext cx="4735420" cy="4724330"/>
          </a:xfrm>
          <a:prstGeom prst="rect">
            <a:avLst/>
          </a:prstGeom>
        </p:spPr>
      </p:pic>
    </p:spTree>
    <p:extLst>
      <p:ext uri="{BB962C8B-B14F-4D97-AF65-F5344CB8AC3E}">
        <p14:creationId xmlns:p14="http://schemas.microsoft.com/office/powerpoint/2010/main" val="200462449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D559A3-0669-80A4-E3D5-A40712613162}"/>
              </a:ext>
            </a:extLst>
          </p:cNvPr>
          <p:cNvPicPr>
            <a:picLocks noChangeAspect="1"/>
          </p:cNvPicPr>
          <p:nvPr/>
        </p:nvPicPr>
        <p:blipFill>
          <a:blip r:embed="rId3"/>
          <a:stretch>
            <a:fillRect/>
          </a:stretch>
        </p:blipFill>
        <p:spPr>
          <a:xfrm>
            <a:off x="345232" y="1330208"/>
            <a:ext cx="11501535" cy="3889446"/>
          </a:xfrm>
          <a:prstGeom prst="rect">
            <a:avLst/>
          </a:prstGeom>
        </p:spPr>
      </p:pic>
    </p:spTree>
    <p:extLst>
      <p:ext uri="{BB962C8B-B14F-4D97-AF65-F5344CB8AC3E}">
        <p14:creationId xmlns:p14="http://schemas.microsoft.com/office/powerpoint/2010/main" val="7622720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Sum Calculator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err="1">
                <a:solidFill>
                  <a:srgbClr val="2D2F31"/>
                </a:solidFill>
                <a:effectLst/>
                <a:latin typeface="Udemy Sans"/>
              </a:rPr>
              <a:t>SimpleCalculator</a:t>
            </a:r>
            <a:r>
              <a:rPr lang="en-US" sz="2400" b="1" i="0" dirty="0">
                <a:solidFill>
                  <a:srgbClr val="2D2F31"/>
                </a:solidFill>
                <a:effectLst/>
                <a:latin typeface="Udemy Sans"/>
              </a:rPr>
              <a:t>.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err="1">
                <a:solidFill>
                  <a:srgbClr val="2D2F31"/>
                </a:solidFill>
                <a:effectLst/>
                <a:latin typeface="Udemy Sans"/>
              </a:rPr>
              <a:t>firstNumber</a:t>
            </a:r>
            <a:r>
              <a:rPr lang="en-US" sz="2400" b="0" i="0" dirty="0">
                <a:solidFill>
                  <a:srgbClr val="2D2F31"/>
                </a:solidFill>
                <a:effectLst/>
                <a:latin typeface="Udemy Sans"/>
              </a:rPr>
              <a:t> and </a:t>
            </a:r>
            <a:r>
              <a:rPr lang="en-US" sz="2400" b="1" i="0" dirty="0" err="1">
                <a:solidFill>
                  <a:srgbClr val="2D2F31"/>
                </a:solidFill>
                <a:effectLst/>
                <a:latin typeface="Udemy Sans"/>
              </a:rPr>
              <a:t>secondNumber</a:t>
            </a:r>
            <a:r>
              <a:rPr lang="en-US" sz="2400" b="1" i="0" dirty="0">
                <a:solidFill>
                  <a:srgbClr val="2D2F31"/>
                </a:solidFill>
                <a:effectLst/>
                <a:latin typeface="Udemy Sans"/>
              </a:rPr>
              <a:t>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2087723" y="2764410"/>
            <a:ext cx="9314284" cy="2862322"/>
          </a:xfrm>
          <a:prstGeom prst="rect">
            <a:avLst/>
          </a:prstGeom>
          <a:noFill/>
        </p:spPr>
        <p:txBody>
          <a:bodyPr wrap="square">
            <a:spAutoFit/>
          </a:bodyPr>
          <a:lstStyle/>
          <a:p>
            <a:pPr algn="l"/>
            <a:r>
              <a:rPr lang="en-IN" sz="2000" b="0" i="0" dirty="0" err="1">
                <a:solidFill>
                  <a:srgbClr val="2D2F31"/>
                </a:solidFill>
                <a:effectLst/>
                <a:latin typeface="sfmono-regular"/>
              </a:rPr>
              <a:t>SimpleCalculator</a:t>
            </a:r>
            <a:r>
              <a:rPr lang="en-IN" sz="2000" b="0" i="0" dirty="0">
                <a:solidFill>
                  <a:srgbClr val="2D2F31"/>
                </a:solidFill>
                <a:effectLst/>
                <a:latin typeface="sfmono-regular"/>
              </a:rPr>
              <a:t> calculator = </a:t>
            </a:r>
            <a:r>
              <a:rPr lang="en-IN" sz="2000" b="0" i="0" dirty="0">
                <a:solidFill>
                  <a:srgbClr val="B4690E"/>
                </a:solidFill>
                <a:effectLst/>
                <a:latin typeface="sfmono-regular"/>
              </a:rPr>
              <a:t>new</a:t>
            </a:r>
            <a:r>
              <a:rPr lang="en-IN" sz="2000" b="0" i="0" dirty="0">
                <a:solidFill>
                  <a:srgbClr val="2D2F31"/>
                </a:solidFill>
                <a:effectLst/>
                <a:latin typeface="sfmono-regular"/>
              </a:rPr>
              <a:t> </a:t>
            </a:r>
            <a:r>
              <a:rPr lang="en-IN" sz="2000" b="0" i="0" dirty="0" err="1">
                <a:solidFill>
                  <a:srgbClr val="2D2F31"/>
                </a:solidFill>
                <a:effectLst/>
                <a:latin typeface="sfmono-regular"/>
              </a:rPr>
              <a:t>SimpleCalculator</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(5.0);</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(4);</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"add=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calculator.getAdditionResult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"subtract=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calculator.getSubtractionResult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(5.25);</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(0);</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"multiply=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calculator.getMultiplicationResult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"divide=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calculator.getDivisionResult</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2473078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Rectangle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a:solidFill>
                  <a:srgbClr val="2D2F31"/>
                </a:solidFill>
                <a:effectLst/>
                <a:latin typeface="Udemy Sans"/>
              </a:rPr>
              <a:t>Rectangle.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a:solidFill>
                  <a:srgbClr val="2D2F31"/>
                </a:solidFill>
                <a:effectLst/>
                <a:latin typeface="Udemy Sans"/>
              </a:rPr>
              <a:t>length</a:t>
            </a:r>
            <a:r>
              <a:rPr lang="en-US" sz="2400" b="0" i="0" dirty="0">
                <a:solidFill>
                  <a:srgbClr val="2D2F31"/>
                </a:solidFill>
                <a:effectLst/>
                <a:latin typeface="Udemy Sans"/>
              </a:rPr>
              <a:t> and </a:t>
            </a:r>
            <a:r>
              <a:rPr lang="en-US" sz="2400" b="1" i="0" dirty="0">
                <a:solidFill>
                  <a:srgbClr val="2D2F31"/>
                </a:solidFill>
                <a:effectLst/>
                <a:latin typeface="Udemy Sans"/>
              </a:rPr>
              <a:t>width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275961" y="2596457"/>
            <a:ext cx="9314284" cy="3477875"/>
          </a:xfrm>
          <a:prstGeom prst="rect">
            <a:avLst/>
          </a:prstGeom>
          <a:noFill/>
        </p:spPr>
        <p:txBody>
          <a:bodyPr wrap="square">
            <a:spAutoFit/>
          </a:bodyPr>
          <a:lstStyle/>
          <a:p>
            <a:pPr algn="l"/>
            <a:r>
              <a:rPr lang="en-IN" sz="2000" b="0" i="0" dirty="0">
                <a:solidFill>
                  <a:srgbClr val="2D2F31"/>
                </a:solidFill>
                <a:effectLst/>
                <a:latin typeface="sfmono-regular"/>
              </a:rPr>
              <a:t>Rectangle r=new Rectangle();</a:t>
            </a:r>
          </a:p>
          <a:p>
            <a:pPr algn="l"/>
            <a:endParaRPr lang="en-IN" sz="2000" b="0" i="0" dirty="0">
              <a:solidFill>
                <a:srgbClr val="2D2F31"/>
              </a:solidFill>
              <a:effectLst/>
              <a:latin typeface="sfmono-regular"/>
            </a:endParaRP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r.setLength</a:t>
            </a:r>
            <a:r>
              <a:rPr lang="en-IN" sz="2000" b="0" i="0" dirty="0">
                <a:solidFill>
                  <a:srgbClr val="2D2F31"/>
                </a:solidFill>
                <a:effectLst/>
                <a:latin typeface="sfmono-regular"/>
              </a:rPr>
              <a:t>(10.5);//check with negative values.</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r.setBreadth</a:t>
            </a:r>
            <a:r>
              <a:rPr lang="en-IN" sz="2000" b="0" i="0" dirty="0">
                <a:solidFill>
                  <a:srgbClr val="2D2F31"/>
                </a:solidFill>
                <a:effectLst/>
                <a:latin typeface="sfmono-regular"/>
              </a:rPr>
              <a:t>(5.5);</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("Area "+</a:t>
            </a:r>
            <a:r>
              <a:rPr lang="en-IN" sz="2000" b="0" i="0" dirty="0" err="1">
                <a:solidFill>
                  <a:srgbClr val="2D2F31"/>
                </a:solidFill>
                <a:effectLst/>
                <a:latin typeface="sfmono-regular"/>
              </a:rPr>
              <a:t>r.area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("Perimeter "+</a:t>
            </a:r>
            <a:r>
              <a:rPr lang="en-IN" sz="2000" b="0" i="0" dirty="0" err="1">
                <a:solidFill>
                  <a:srgbClr val="2D2F31"/>
                </a:solidFill>
                <a:effectLst/>
                <a:latin typeface="sfmono-regular"/>
              </a:rPr>
              <a:t>r.perimeter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("Is Square "+</a:t>
            </a:r>
            <a:r>
              <a:rPr lang="en-IN" sz="2000" b="0" i="0" dirty="0" err="1">
                <a:solidFill>
                  <a:srgbClr val="2D2F31"/>
                </a:solidFill>
                <a:effectLst/>
                <a:latin typeface="sfmono-regular"/>
              </a:rPr>
              <a:t>r.isSquare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("Length "+</a:t>
            </a:r>
            <a:r>
              <a:rPr lang="en-IN" sz="2000" b="0" i="0" dirty="0" err="1">
                <a:solidFill>
                  <a:srgbClr val="2D2F31"/>
                </a:solidFill>
                <a:effectLst/>
                <a:latin typeface="sfmono-regular"/>
              </a:rPr>
              <a:t>r.getLength</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("Breadth "+</a:t>
            </a:r>
            <a:r>
              <a:rPr lang="en-IN" sz="2000" b="0" i="0" dirty="0" err="1">
                <a:solidFill>
                  <a:srgbClr val="2D2F31"/>
                </a:solidFill>
                <a:effectLst/>
                <a:latin typeface="sfmono-regular"/>
              </a:rPr>
              <a:t>r.getBreadth</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327243270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323439"/>
          </a:xfrm>
          <a:prstGeom prst="rect">
            <a:avLst/>
          </a:prstGeom>
          <a:noFill/>
        </p:spPr>
        <p:txBody>
          <a:bodyPr wrap="square">
            <a:spAutoFit/>
          </a:bodyPr>
          <a:lstStyle/>
          <a:p>
            <a:pPr algn="l"/>
            <a:r>
              <a:rPr lang="en-US" sz="2000" b="1" i="0" dirty="0">
                <a:solidFill>
                  <a:srgbClr val="2D2F31"/>
                </a:solidFill>
                <a:effectLst/>
                <a:latin typeface="var(--font-stack-heading)"/>
              </a:rPr>
              <a:t>Cylinder – class and object ex.</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Write a class with the name </a:t>
            </a:r>
            <a:r>
              <a:rPr lang="en-US" sz="2000" b="1" dirty="0">
                <a:solidFill>
                  <a:srgbClr val="2D2F31"/>
                </a:solidFill>
                <a:latin typeface="Udemy Sans"/>
              </a:rPr>
              <a:t>Cylinder</a:t>
            </a:r>
            <a:r>
              <a:rPr lang="en-US" sz="2000" b="1" i="0" dirty="0">
                <a:solidFill>
                  <a:srgbClr val="2D2F31"/>
                </a:solidFill>
                <a:effectLst/>
                <a:latin typeface="Udemy Sans"/>
              </a:rPr>
              <a: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names </a:t>
            </a:r>
            <a:r>
              <a:rPr lang="en-US" sz="2000" b="1" dirty="0">
                <a:solidFill>
                  <a:srgbClr val="2D2F31"/>
                </a:solidFill>
                <a:latin typeface="Udemy Sans"/>
              </a:rPr>
              <a:t>radius</a:t>
            </a:r>
            <a:r>
              <a:rPr lang="en-US" sz="2000" b="0" i="0" dirty="0">
                <a:solidFill>
                  <a:srgbClr val="2D2F31"/>
                </a:solidFill>
                <a:effectLst/>
                <a:latin typeface="Udemy Sans"/>
              </a:rPr>
              <a:t> and </a:t>
            </a:r>
            <a:r>
              <a:rPr lang="en-US" sz="2000" b="1" dirty="0">
                <a:solidFill>
                  <a:srgbClr val="2D2F31"/>
                </a:solidFill>
                <a:latin typeface="Udemy Sans"/>
              </a:rPr>
              <a:t>height</a:t>
            </a:r>
            <a:r>
              <a:rPr lang="en-US" sz="2000" b="1" i="0" dirty="0">
                <a:solidFill>
                  <a:srgbClr val="2D2F31"/>
                </a:solidFill>
                <a:effectLst/>
                <a:latin typeface="Udemy Sans"/>
              </a:rPr>
              <a:t> </a:t>
            </a:r>
            <a:r>
              <a:rPr lang="en-US" sz="2000" b="0" i="0" dirty="0">
                <a:solidFill>
                  <a:srgbClr val="2D2F31"/>
                </a:solidFill>
                <a:effectLst/>
                <a:latin typeface="Udemy Sans"/>
              </a:rPr>
              <a:t>both of type </a:t>
            </a:r>
            <a:r>
              <a:rPr lang="en-US" sz="2000" b="1" i="0" dirty="0">
                <a:solidFill>
                  <a:srgbClr val="2D2F31"/>
                </a:solidFill>
                <a:effectLst/>
                <a:latin typeface="Udemy Sans"/>
              </a:rPr>
              <a:t>double</a:t>
            </a:r>
            <a:r>
              <a:rPr lang="en-US" sz="20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630524" y="2484490"/>
            <a:ext cx="9314284" cy="3477875"/>
          </a:xfrm>
          <a:prstGeom prst="rect">
            <a:avLst/>
          </a:prstGeom>
          <a:noFill/>
        </p:spPr>
        <p:txBody>
          <a:bodyPr wrap="square">
            <a:spAutoFit/>
          </a:bodyPr>
          <a:lstStyle/>
          <a:p>
            <a:pPr algn="l"/>
            <a:r>
              <a:rPr lang="en-IN" sz="2000" b="0" i="0" dirty="0">
                <a:solidFill>
                  <a:srgbClr val="2D2F31"/>
                </a:solidFill>
                <a:effectLst/>
                <a:latin typeface="sfmono-regular"/>
              </a:rPr>
              <a:t> Cylinder c=new Cylinder();</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c.setHeight</a:t>
            </a:r>
            <a:r>
              <a:rPr lang="en-IN" sz="2000" b="0" i="0" dirty="0">
                <a:solidFill>
                  <a:srgbClr val="2D2F31"/>
                </a:solidFill>
                <a:effectLst/>
                <a:latin typeface="sfmono-regular"/>
              </a:rPr>
              <a:t>(10);</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c.setRadius</a:t>
            </a:r>
            <a:r>
              <a:rPr lang="en-IN" sz="2000" b="0" i="0" dirty="0">
                <a:solidFill>
                  <a:srgbClr val="2D2F31"/>
                </a:solidFill>
                <a:effectLst/>
                <a:latin typeface="sfmono-regular"/>
              </a:rPr>
              <a:t>(7);</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c.setDimensions</a:t>
            </a:r>
            <a:r>
              <a:rPr lang="en-IN" sz="2000" b="0" i="0" dirty="0">
                <a:solidFill>
                  <a:srgbClr val="2D2F31"/>
                </a:solidFill>
                <a:effectLst/>
                <a:latin typeface="sfmono-regular"/>
              </a:rPr>
              <a:t>(10, 7);</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LidArea</a:t>
            </a:r>
            <a:r>
              <a:rPr lang="en-IN" sz="2000" b="0" i="0" dirty="0">
                <a:solidFill>
                  <a:srgbClr val="2D2F31"/>
                </a:solidFill>
                <a:effectLst/>
                <a:latin typeface="sfmono-regular"/>
              </a:rPr>
              <a:t> "+</a:t>
            </a:r>
            <a:r>
              <a:rPr lang="en-IN" sz="2000" b="0" i="0" dirty="0" err="1">
                <a:solidFill>
                  <a:srgbClr val="2D2F31"/>
                </a:solidFill>
                <a:effectLst/>
                <a:latin typeface="sfmono-regular"/>
              </a:rPr>
              <a:t>c.lidArea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("Circumference "+</a:t>
            </a:r>
            <a:r>
              <a:rPr lang="en-IN" sz="2000" b="0" i="0" dirty="0" err="1">
                <a:solidFill>
                  <a:srgbClr val="2D2F31"/>
                </a:solidFill>
                <a:effectLst/>
                <a:latin typeface="sfmono-regular"/>
              </a:rPr>
              <a:t>c.perimeter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totalSurfaceArea</a:t>
            </a:r>
            <a:r>
              <a:rPr lang="en-IN" sz="2000" b="0" i="0" dirty="0">
                <a:solidFill>
                  <a:srgbClr val="2D2F31"/>
                </a:solidFill>
                <a:effectLst/>
                <a:latin typeface="sfmono-regular"/>
              </a:rPr>
              <a:t> "+</a:t>
            </a:r>
            <a:r>
              <a:rPr lang="en-IN" sz="2000" b="0" i="0" dirty="0" err="1">
                <a:solidFill>
                  <a:srgbClr val="2D2F31"/>
                </a:solidFill>
                <a:effectLst/>
                <a:latin typeface="sfmono-regular"/>
              </a:rPr>
              <a:t>c.drumArea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("Volume "+</a:t>
            </a:r>
            <a:r>
              <a:rPr lang="en-IN" sz="2000" b="0" i="0" dirty="0" err="1">
                <a:solidFill>
                  <a:srgbClr val="2D2F31"/>
                </a:solidFill>
                <a:effectLst/>
                <a:latin typeface="sfmono-regular"/>
              </a:rPr>
              <a:t>c.volume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("Height"+</a:t>
            </a:r>
            <a:r>
              <a:rPr lang="en-IN" sz="2000" b="0" i="0" dirty="0" err="1">
                <a:solidFill>
                  <a:srgbClr val="2D2F31"/>
                </a:solidFill>
                <a:effectLst/>
                <a:latin typeface="sfmono-regular"/>
              </a:rPr>
              <a:t>c.getHeight</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("Radius"+</a:t>
            </a:r>
            <a:r>
              <a:rPr lang="en-IN" sz="2000" b="0" i="0" dirty="0" err="1">
                <a:solidFill>
                  <a:srgbClr val="2D2F31"/>
                </a:solidFill>
                <a:effectLst/>
                <a:latin typeface="sfmono-regular"/>
              </a:rPr>
              <a:t>c.getRadius</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19143220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73224" y="181957"/>
            <a:ext cx="11597952" cy="6494085"/>
          </a:xfrm>
          <a:prstGeom prst="rect">
            <a:avLst/>
          </a:prstGeom>
          <a:noFill/>
        </p:spPr>
        <p:txBody>
          <a:bodyPr wrap="square">
            <a:spAutoFit/>
          </a:bodyPr>
          <a:lstStyle/>
          <a:p>
            <a:pPr algn="l"/>
            <a:r>
              <a:rPr lang="en-US" sz="2000" b="1" i="0" dirty="0">
                <a:solidFill>
                  <a:srgbClr val="2D2F31"/>
                </a:solidFill>
                <a:effectLst/>
                <a:latin typeface="var(--font-stack-heading)"/>
              </a:rPr>
              <a:t>Point -  Constructor</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You have to represent a point in 2D space. Write a class with the name </a:t>
            </a:r>
            <a:r>
              <a:rPr lang="en-US" sz="2000" b="1" i="0" dirty="0">
                <a:solidFill>
                  <a:srgbClr val="2D2F31"/>
                </a:solidFill>
                <a:effectLst/>
                <a:latin typeface="Udemy Sans"/>
              </a:rPr>
              <a:t>Point.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a:t>
            </a:r>
            <a:r>
              <a:rPr lang="en-US" sz="2000" b="1" i="0" dirty="0">
                <a:solidFill>
                  <a:srgbClr val="2D2F31"/>
                </a:solidFill>
                <a:effectLst/>
                <a:latin typeface="Udemy Sans"/>
              </a:rPr>
              <a:t> int</a:t>
            </a:r>
            <a:r>
              <a:rPr lang="en-US" sz="2000" b="0" i="0" dirty="0">
                <a:solidFill>
                  <a:srgbClr val="2D2F31"/>
                </a:solidFill>
                <a:effectLst/>
                <a:latin typeface="Udemy Sans"/>
              </a:rPr>
              <a:t>.</a:t>
            </a:r>
          </a:p>
          <a:p>
            <a:pPr algn="l"/>
            <a:r>
              <a:rPr lang="en-US" sz="2000" b="0" i="0" dirty="0">
                <a:solidFill>
                  <a:srgbClr val="2D2F31"/>
                </a:solidFill>
                <a:effectLst/>
                <a:latin typeface="Udemy Sans"/>
              </a:rPr>
              <a:t>The class needs to have two constructors. The first constructor does not have any parameters (no-</a:t>
            </a:r>
            <a:r>
              <a:rPr lang="en-US" sz="2000" b="0" i="0" dirty="0" err="1">
                <a:solidFill>
                  <a:srgbClr val="2D2F31"/>
                </a:solidFill>
                <a:effectLst/>
                <a:latin typeface="Udemy Sans"/>
              </a:rPr>
              <a:t>arg</a:t>
            </a:r>
            <a:r>
              <a:rPr lang="en-US" sz="2000" b="0" i="0" dirty="0">
                <a:solidFill>
                  <a:srgbClr val="2D2F31"/>
                </a:solidFill>
                <a:effectLst/>
                <a:latin typeface="Udemy Sans"/>
              </a:rPr>
              <a:t> constructor). The second constructor has parameters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 </a:t>
            </a:r>
            <a:r>
              <a:rPr lang="en-US" sz="2000" b="1" i="0" dirty="0">
                <a:solidFill>
                  <a:srgbClr val="2D2F31"/>
                </a:solidFill>
                <a:effectLst/>
                <a:latin typeface="Udemy Sans"/>
              </a:rPr>
              <a:t>int</a:t>
            </a:r>
            <a:r>
              <a:rPr lang="en-US" sz="2000" b="0" i="0" dirty="0">
                <a:solidFill>
                  <a:srgbClr val="2D2F31"/>
                </a:solidFill>
                <a:effectLst/>
                <a:latin typeface="Udemy Sans"/>
              </a:rPr>
              <a:t> and it needs to initialize the fields.</a:t>
            </a:r>
          </a:p>
          <a:p>
            <a:pPr algn="l"/>
            <a:endParaRPr lang="en-US" sz="2000" dirty="0">
              <a:solidFill>
                <a:srgbClr val="2D2F31"/>
              </a:solidFill>
              <a:latin typeface="Udemy Sans"/>
            </a:endParaRPr>
          </a:p>
          <a:p>
            <a:pPr algn="l"/>
            <a:r>
              <a:rPr lang="en-US" sz="2000" b="0" i="0" dirty="0">
                <a:solidFill>
                  <a:srgbClr val="2D2F31"/>
                </a:solidFill>
                <a:effectLst/>
                <a:latin typeface="Udemy Sans"/>
              </a:rPr>
              <a:t>To find a distance between points</a:t>
            </a:r>
            <a:r>
              <a:rPr lang="en-US" sz="2000" b="1" i="0" dirty="0">
                <a:solidFill>
                  <a:srgbClr val="2D2F31"/>
                </a:solidFill>
                <a:effectLst/>
                <a:latin typeface="Udemy Sans"/>
              </a:rPr>
              <a:t> A(</a:t>
            </a:r>
            <a:r>
              <a:rPr lang="en-US" sz="2000" b="1" i="0" dirty="0" err="1">
                <a:solidFill>
                  <a:srgbClr val="2D2F31"/>
                </a:solidFill>
                <a:effectLst/>
                <a:latin typeface="Udemy Sans"/>
              </a:rPr>
              <a:t>xA,yA</a:t>
            </a:r>
            <a:r>
              <a:rPr lang="en-US" sz="2000" b="1" i="0" dirty="0">
                <a:solidFill>
                  <a:srgbClr val="2D2F31"/>
                </a:solidFill>
                <a:effectLst/>
                <a:latin typeface="Udemy Sans"/>
              </a:rPr>
              <a:t>)</a:t>
            </a:r>
            <a:r>
              <a:rPr lang="en-US" sz="2000" b="0" i="0" dirty="0">
                <a:solidFill>
                  <a:srgbClr val="2D2F31"/>
                </a:solidFill>
                <a:effectLst/>
                <a:latin typeface="Udemy Sans"/>
              </a:rPr>
              <a:t> and</a:t>
            </a:r>
            <a:r>
              <a:rPr lang="en-US" sz="2000" b="1" i="0" dirty="0">
                <a:solidFill>
                  <a:srgbClr val="2D2F31"/>
                </a:solidFill>
                <a:effectLst/>
                <a:latin typeface="Udemy Sans"/>
              </a:rPr>
              <a:t> B(</a:t>
            </a:r>
            <a:r>
              <a:rPr lang="en-US" sz="2000" b="1" i="0" dirty="0" err="1">
                <a:solidFill>
                  <a:srgbClr val="2D2F31"/>
                </a:solidFill>
                <a:effectLst/>
                <a:latin typeface="Udemy Sans"/>
              </a:rPr>
              <a:t>xB,yB</a:t>
            </a:r>
            <a:r>
              <a:rPr lang="en-US" sz="2000" b="1" i="0" dirty="0">
                <a:solidFill>
                  <a:srgbClr val="2D2F31"/>
                </a:solidFill>
                <a:effectLst/>
                <a:latin typeface="Udemy Sans"/>
              </a:rPr>
              <a:t>)</a:t>
            </a:r>
            <a:r>
              <a:rPr lang="en-US" sz="2000" b="0" i="0" dirty="0">
                <a:solidFill>
                  <a:srgbClr val="2D2F31"/>
                </a:solidFill>
                <a:effectLst/>
                <a:latin typeface="Udemy Sans"/>
              </a:rPr>
              <a:t>, we use the formula:</a:t>
            </a:r>
          </a:p>
          <a:p>
            <a:pPr algn="l"/>
            <a:r>
              <a:rPr lang="en-US" sz="2000" b="0" i="0" dirty="0">
                <a:solidFill>
                  <a:srgbClr val="2D2F31"/>
                </a:solidFill>
                <a:effectLst/>
                <a:latin typeface="Udemy Sans"/>
              </a:rPr>
              <a:t>d(A,B)=√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a:t>
            </a:r>
          </a:p>
          <a:p>
            <a:pPr algn="l"/>
            <a:endParaRPr lang="en-US" sz="2000" b="0" i="0" dirty="0">
              <a:solidFill>
                <a:srgbClr val="2D2F31"/>
              </a:solidFill>
              <a:effectLst/>
              <a:latin typeface="Udemy Sans"/>
            </a:endParaRPr>
          </a:p>
          <a:p>
            <a:pPr algn="l"/>
            <a:r>
              <a:rPr lang="en-IN" sz="2000" b="0" i="0" dirty="0">
                <a:solidFill>
                  <a:srgbClr val="2D2F31"/>
                </a:solidFill>
                <a:effectLst/>
                <a:latin typeface="sfmono-regular"/>
              </a:rPr>
              <a:t>Point first = </a:t>
            </a:r>
            <a:r>
              <a:rPr lang="en-IN" sz="2000" b="0" i="0" dirty="0">
                <a:solidFill>
                  <a:srgbClr val="B4690E"/>
                </a:solidFill>
                <a:effectLst/>
                <a:latin typeface="sfmono-regular"/>
              </a:rPr>
              <a:t>new</a:t>
            </a:r>
            <a:r>
              <a:rPr lang="en-IN" sz="2000" b="0" i="0" dirty="0">
                <a:solidFill>
                  <a:srgbClr val="2D2F31"/>
                </a:solidFill>
                <a:effectLst/>
                <a:latin typeface="sfmono-regular"/>
              </a:rPr>
              <a:t> Point(6, 5);</a:t>
            </a:r>
          </a:p>
          <a:p>
            <a:pPr algn="l"/>
            <a:r>
              <a:rPr lang="en-IN" sz="2000" b="0" i="0" dirty="0">
                <a:solidFill>
                  <a:srgbClr val="2D2F31"/>
                </a:solidFill>
                <a:effectLst/>
                <a:latin typeface="sfmono-regular"/>
              </a:rPr>
              <a:t>Point second = </a:t>
            </a:r>
            <a:r>
              <a:rPr lang="en-IN" sz="2000" b="0" i="0" dirty="0">
                <a:solidFill>
                  <a:srgbClr val="B4690E"/>
                </a:solidFill>
                <a:effectLst/>
                <a:latin typeface="sfmono-regular"/>
              </a:rPr>
              <a:t>new</a:t>
            </a:r>
            <a:r>
              <a:rPr lang="en-IN" sz="2000" b="0" i="0" dirty="0">
                <a:solidFill>
                  <a:srgbClr val="2D2F31"/>
                </a:solidFill>
                <a:effectLst/>
                <a:latin typeface="sfmono-regular"/>
              </a:rPr>
              <a:t> Point(3, 1);</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"distance(0,0)=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"distance(second)=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(second));</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"distance(2,2)=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(2, 2));</a:t>
            </a:r>
          </a:p>
          <a:p>
            <a:pPr algn="l"/>
            <a:r>
              <a:rPr lang="en-IN" sz="2000" b="0" i="0" dirty="0">
                <a:solidFill>
                  <a:srgbClr val="2D2F31"/>
                </a:solidFill>
                <a:effectLst/>
                <a:latin typeface="sfmono-regular"/>
              </a:rPr>
              <a:t>Point </a:t>
            </a:r>
            <a:r>
              <a:rPr lang="en-IN" sz="2000" b="0" i="0" dirty="0" err="1">
                <a:solidFill>
                  <a:srgbClr val="2D2F31"/>
                </a:solidFill>
                <a:effectLst/>
                <a:latin typeface="sfmono-regular"/>
              </a:rPr>
              <a:t>point</a:t>
            </a:r>
            <a:r>
              <a:rPr lang="en-IN" sz="2000" b="0" i="0" dirty="0">
                <a:solidFill>
                  <a:srgbClr val="2D2F31"/>
                </a:solidFill>
                <a:effectLst/>
                <a:latin typeface="sfmono-regular"/>
              </a:rPr>
              <a:t> = </a:t>
            </a:r>
            <a:r>
              <a:rPr lang="en-IN" sz="2000" b="0" i="0" dirty="0">
                <a:solidFill>
                  <a:srgbClr val="B4690E"/>
                </a:solidFill>
                <a:effectLst/>
                <a:latin typeface="sfmono-regular"/>
              </a:rPr>
              <a:t>new</a:t>
            </a:r>
            <a:r>
              <a:rPr lang="en-IN" sz="2000" b="0" i="0" dirty="0">
                <a:solidFill>
                  <a:srgbClr val="2D2F31"/>
                </a:solidFill>
                <a:effectLst/>
                <a:latin typeface="sfmono-regular"/>
              </a:rPr>
              <a:t> Point();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 "</a:t>
            </a:r>
            <a:r>
              <a:rPr lang="en-IN" sz="2000" b="0" i="0" dirty="0">
                <a:solidFill>
                  <a:srgbClr val="2D2F31"/>
                </a:solidFill>
                <a:effectLst/>
                <a:latin typeface="sfmono-regular"/>
              </a:rPr>
              <a:t> + </a:t>
            </a:r>
            <a:r>
              <a:rPr lang="en-IN" sz="2000" b="0" i="0" dirty="0" err="1">
                <a:solidFill>
                  <a:srgbClr val="2D2F31"/>
                </a:solidFill>
                <a:effectLst/>
                <a:latin typeface="sfmono-regular"/>
              </a:rPr>
              <a:t>point.distance</a:t>
            </a:r>
            <a:r>
              <a:rPr lang="en-IN" sz="2000" b="0" i="0" dirty="0">
                <a:solidFill>
                  <a:srgbClr val="2D2F31"/>
                </a:solidFill>
                <a:effectLst/>
                <a:latin typeface="sfmono-regular"/>
              </a:rPr>
              <a:t>());</a:t>
            </a:r>
          </a:p>
          <a:p>
            <a:pPr algn="l"/>
            <a:endParaRPr lang="en-IN" sz="2000" dirty="0">
              <a:solidFill>
                <a:srgbClr val="2D2F31"/>
              </a:solidFill>
              <a:latin typeface="sfmono-regular"/>
            </a:endParaRPr>
          </a:p>
          <a:p>
            <a:pPr algn="l"/>
            <a:r>
              <a:rPr lang="en-US" sz="2000" b="1" i="0" dirty="0">
                <a:solidFill>
                  <a:srgbClr val="2D2F31"/>
                </a:solidFill>
                <a:effectLst/>
                <a:latin typeface="Udemy Sans"/>
              </a:rPr>
              <a:t>Use </a:t>
            </a:r>
            <a:r>
              <a:rPr lang="en-US" sz="2000" b="1" i="0" dirty="0" err="1">
                <a:solidFill>
                  <a:srgbClr val="2D2F31"/>
                </a:solidFill>
                <a:effectLst/>
                <a:latin typeface="Udemy Sans"/>
              </a:rPr>
              <a:t>Math.sqrt</a:t>
            </a:r>
            <a:r>
              <a:rPr lang="en-US" sz="2000" b="1" i="0" dirty="0">
                <a:solidFill>
                  <a:srgbClr val="2D2F31"/>
                </a:solidFill>
                <a:effectLst/>
                <a:latin typeface="Udemy Sans"/>
              </a:rPr>
              <a:t> to calculate the square root √.</a:t>
            </a:r>
            <a:endParaRPr lang="en-IN" sz="2000" b="0" i="0" dirty="0">
              <a:solidFill>
                <a:srgbClr val="2D2F31"/>
              </a:solidFill>
              <a:effectLst/>
              <a:latin typeface="sfmono-regular"/>
            </a:endParaRPr>
          </a:p>
          <a:p>
            <a:pPr algn="l"/>
            <a:endParaRPr lang="en-US" sz="2000" b="0" i="0" dirty="0">
              <a:solidFill>
                <a:srgbClr val="2D2F31"/>
              </a:solidFill>
              <a:effectLst/>
              <a:latin typeface="Udemy Sans"/>
            </a:endParaRPr>
          </a:p>
        </p:txBody>
      </p:sp>
    </p:spTree>
    <p:extLst>
      <p:ext uri="{BB962C8B-B14F-4D97-AF65-F5344CB8AC3E}">
        <p14:creationId xmlns:p14="http://schemas.microsoft.com/office/powerpoint/2010/main" val="39709192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Class Customer :  ID , Name , Gender, Age</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Class Account  :  </a:t>
            </a:r>
            <a:r>
              <a:rPr lang="en-US" altLang="en-US" sz="2400" dirty="0" err="1">
                <a:solidFill>
                  <a:srgbClr val="2D2F31"/>
                </a:solidFill>
                <a:latin typeface="sfmono-regular"/>
              </a:rPr>
              <a:t>accountNo</a:t>
            </a:r>
            <a:r>
              <a:rPr lang="en-US" altLang="en-US" sz="2400" dirty="0">
                <a:solidFill>
                  <a:srgbClr val="2D2F31"/>
                </a:solidFill>
                <a:latin typeface="sfmono-regular"/>
              </a:rPr>
              <a:t> , Customer, balance </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dirty="0">
                <a:solidFill>
                  <a:srgbClr val="2D2F31"/>
                </a:solidFill>
                <a:latin typeface="Udemy Sans"/>
              </a:rPr>
              <a:t>Account </a:t>
            </a:r>
            <a:r>
              <a:rPr lang="en-US" sz="2400" dirty="0" err="1">
                <a:solidFill>
                  <a:srgbClr val="2D2F31"/>
                </a:solidFill>
                <a:latin typeface="Udemy Sans"/>
              </a:rPr>
              <a:t>account</a:t>
            </a:r>
            <a:r>
              <a:rPr lang="en-US" sz="2400" dirty="0">
                <a:solidFill>
                  <a:srgbClr val="2D2F31"/>
                </a:solidFill>
                <a:latin typeface="Udemy Sans"/>
              </a:rPr>
              <a:t> = new Account(1, new Customer(2, “Rohit", ‘m’ , 45) ,10000.0);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account.withdraw</a:t>
            </a:r>
            <a:r>
              <a:rPr lang="en-US" sz="2400" dirty="0">
                <a:solidFill>
                  <a:srgbClr val="2D2F31"/>
                </a:solidFill>
                <a:latin typeface="Udemy Sans"/>
              </a:rPr>
              <a:t>(100);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t>
            </a:r>
            <a:r>
              <a:rPr lang="en-US" sz="2400" dirty="0" err="1">
                <a:solidFill>
                  <a:srgbClr val="2D2F31"/>
                </a:solidFill>
                <a:latin typeface="Udemy Sans"/>
              </a:rPr>
              <a:t>account.getCustomerName</a:t>
            </a:r>
            <a:r>
              <a:rPr lang="en-US" sz="2400" dirty="0">
                <a:solidFill>
                  <a:srgbClr val="2D2F31"/>
                </a:solidFill>
                <a:latin typeface="Udemy Sans"/>
              </a:rPr>
              <a:t>());</a:t>
            </a:r>
          </a:p>
          <a:p>
            <a:pPr algn="l"/>
            <a:r>
              <a:rPr lang="en-US" sz="2400" dirty="0">
                <a:solidFill>
                  <a:srgbClr val="2D2F31"/>
                </a:solidFill>
                <a:latin typeface="Udemy Sans"/>
              </a:rPr>
              <a:t>        </a:t>
            </a:r>
            <a:r>
              <a:rPr lang="en-US" sz="2400" dirty="0" err="1">
                <a:solidFill>
                  <a:srgbClr val="2D2F31"/>
                </a:solidFill>
                <a:latin typeface="Udemy Sans"/>
              </a:rPr>
              <a:t>account.deposit</a:t>
            </a:r>
            <a:r>
              <a:rPr lang="en-US" sz="2400" dirty="0">
                <a:solidFill>
                  <a:srgbClr val="2D2F31"/>
                </a:solidFill>
                <a:latin typeface="Udemy Sans"/>
              </a:rPr>
              <a:t>(500);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3607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Poin</a:t>
            </a:r>
            <a:r>
              <a:rPr lang="en-US" altLang="en-US" sz="2400" dirty="0">
                <a:solidFill>
                  <a:srgbClr val="2D2F31"/>
                </a:solidFill>
                <a:latin typeface="sfmono-regular"/>
              </a:rPr>
              <a:t>t class :  X , Y   with constructor and getter , setter methods</a:t>
            </a: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a:t>
            </a:r>
            <a:r>
              <a:rPr kumimoji="0" lang="fr-FR" altLang="en-US" sz="2400" b="0" i="0" u="none" strike="noStrike" cap="none" normalizeH="0" baseline="0" dirty="0">
                <a:ln>
                  <a:noFill/>
                </a:ln>
                <a:solidFill>
                  <a:srgbClr val="2D2F31"/>
                </a:solidFill>
                <a:effectLst/>
                <a:latin typeface="sfmono-regular"/>
              </a:rPr>
              <a:t>double distance(</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x, </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y)</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double distance(Point another)</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double distance()			-- from 0,0	</a:t>
            </a:r>
            <a:r>
              <a:rPr kumimoji="0" lang="en-US" altLang="en-US" sz="2400" b="0" i="0" u="none" strike="noStrike" cap="none" normalizeH="0" baseline="0" dirty="0">
                <a:ln>
                  <a:noFill/>
                </a:ln>
                <a:solidFill>
                  <a:srgbClr val="2D2F31"/>
                </a:solidFill>
                <a:effectLst/>
                <a:latin typeface="sfmono-regular"/>
              </a:rPr>
              <a:t>	</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b="0" i="0" dirty="0">
                <a:solidFill>
                  <a:srgbClr val="2D2F31"/>
                </a:solidFill>
                <a:effectLst/>
                <a:latin typeface="Udemy Sans"/>
              </a:rPr>
              <a:t>Circle class :  Point center, int radius</a:t>
            </a:r>
          </a:p>
          <a:p>
            <a:pPr algn="l"/>
            <a:endParaRPr lang="en-US" sz="2400" dirty="0">
              <a:solidFill>
                <a:srgbClr val="2D2F31"/>
              </a:solidFill>
              <a:latin typeface="Udemy Sans"/>
            </a:endParaRPr>
          </a:p>
          <a:p>
            <a:pPr algn="l"/>
            <a:r>
              <a:rPr lang="en-US" sz="2400" b="0" i="0" dirty="0">
                <a:solidFill>
                  <a:srgbClr val="2D2F31"/>
                </a:solidFill>
                <a:effectLst/>
                <a:latin typeface="Udemy Sans"/>
              </a:rPr>
              <a:t> Circle </a:t>
            </a:r>
            <a:r>
              <a:rPr lang="en-US" sz="2400" b="0" i="0" dirty="0" err="1">
                <a:solidFill>
                  <a:srgbClr val="2D2F31"/>
                </a:solidFill>
                <a:effectLst/>
                <a:latin typeface="Udemy Sans"/>
              </a:rPr>
              <a:t>myCircle</a:t>
            </a:r>
            <a:r>
              <a:rPr lang="en-US" sz="2400" b="0" i="0" dirty="0">
                <a:solidFill>
                  <a:srgbClr val="2D2F31"/>
                </a:solidFill>
                <a:effectLst/>
                <a:latin typeface="Udemy Sans"/>
              </a:rPr>
              <a:t> = new Circle(new Point(5, 8), 6);</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myCircle.distance</a:t>
            </a:r>
            <a:r>
              <a:rPr lang="en-US" sz="2400" b="0" i="0" dirty="0">
                <a:solidFill>
                  <a:srgbClr val="2D2F31"/>
                </a:solidFill>
                <a:effectLst/>
                <a:latin typeface="Udemy Sans"/>
              </a:rPr>
              <a:t>(new Circle(new Point(30,46),2)));</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myCircle.getArea</a:t>
            </a:r>
            <a:r>
              <a:rPr lang="en-US" sz="2400" b="0" i="0" dirty="0">
                <a:solidFill>
                  <a:srgbClr val="2D2F31"/>
                </a:solidFill>
                <a:effectLst/>
                <a:latin typeface="Udemy Sans"/>
              </a:rPr>
              <a:t>());</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myCircle.getCircumference</a:t>
            </a:r>
            <a:r>
              <a:rPr lang="en-US" sz="2400" b="0" i="0" dirty="0">
                <a:solidFill>
                  <a:srgbClr val="2D2F31"/>
                </a:solidFill>
                <a:effectLst/>
                <a:latin typeface="Udemy Sans"/>
              </a:rPr>
              <a: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78495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700056"/>
            <a:ext cx="11776789" cy="4893647"/>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 Write a class with the name Circle. The class needs one field (instance variable) with name radius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parameter radius of type double and it needs to initialize the fields.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radius parameter is less than 0 it needs to set the radius field value to 0.</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Write the following methods (instance methods):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getRadius</a:t>
            </a:r>
            <a:r>
              <a:rPr lang="en-US" sz="2400" i="0" dirty="0">
                <a:solidFill>
                  <a:srgbClr val="2D2F31"/>
                </a:solidFill>
                <a:effectLst/>
                <a:latin typeface="Sitka Display" pitchFamily="2" charset="0"/>
              </a:rPr>
              <a:t> without any parameters, it needs to return the value of radius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getArea</a:t>
            </a:r>
            <a:r>
              <a:rPr lang="en-US" sz="2400" i="0" dirty="0">
                <a:solidFill>
                  <a:srgbClr val="2D2F31"/>
                </a:solidFill>
                <a:effectLst/>
                <a:latin typeface="Sitka Display" pitchFamily="2" charset="0"/>
              </a:rPr>
              <a:t> without any parameters, it needs to return the calculated area (radius * radius * PI). For PI use </a:t>
            </a:r>
            <a:r>
              <a:rPr lang="en-US" sz="2400" i="0" dirty="0" err="1">
                <a:solidFill>
                  <a:srgbClr val="2D2F31"/>
                </a:solidFill>
                <a:effectLst/>
                <a:latin typeface="Sitka Display" pitchFamily="2" charset="0"/>
              </a:rPr>
              <a:t>Math.PI</a:t>
            </a:r>
            <a:r>
              <a:rPr lang="en-US" sz="2400" i="0" dirty="0">
                <a:solidFill>
                  <a:srgbClr val="2D2F31"/>
                </a:solidFill>
                <a:effectLst/>
                <a:latin typeface="Sitka Display" pitchFamily="2" charset="0"/>
              </a:rPr>
              <a:t> constant.</a:t>
            </a:r>
          </a:p>
          <a:p>
            <a:pPr lvl="1"/>
            <a:endParaRPr lang="en-US" sz="2400" dirty="0">
              <a:solidFill>
                <a:srgbClr val="2D2F31"/>
              </a:solidFill>
              <a:latin typeface="Sitka Display" pitchFamily="2" charset="0"/>
            </a:endParaRPr>
          </a:p>
          <a:p>
            <a:pPr lvl="1"/>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47555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550766"/>
            <a:ext cx="11776789" cy="5262979"/>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Write a class with the name Cylinder that extends Circle class. The class needs one field (instance variable) with name height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two parameters radius and height both of type double. It needs to call parent constructor and initialize a height field.</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height parameter is less than 0 it needs to set the height field value to 0.</a:t>
            </a:r>
          </a:p>
          <a:p>
            <a:pPr lvl="1"/>
            <a:endParaRPr lang="en-US" sz="2400" dirty="0">
              <a:solidFill>
                <a:srgbClr val="2D2F31"/>
              </a:solidFill>
              <a:latin typeface="Sitka Display" pitchFamily="2" charset="0"/>
            </a:endParaRPr>
          </a:p>
          <a:p>
            <a:pPr lvl="1"/>
            <a:r>
              <a:rPr lang="en-US" sz="2400" i="0" dirty="0">
                <a:solidFill>
                  <a:srgbClr val="2D2F31"/>
                </a:solidFill>
                <a:effectLst/>
                <a:latin typeface="Sitka Display" pitchFamily="2" charset="0"/>
              </a:rPr>
              <a:t>Write the following methods (instance methods):</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getHeight</a:t>
            </a:r>
            <a:r>
              <a:rPr lang="en-US" sz="2400" i="0" dirty="0">
                <a:solidFill>
                  <a:srgbClr val="2D2F31"/>
                </a:solidFill>
                <a:effectLst/>
                <a:latin typeface="Sitka Display" pitchFamily="2" charset="0"/>
              </a:rPr>
              <a:t> without any parameters, it needs to return the value of height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getVolume</a:t>
            </a:r>
            <a:r>
              <a:rPr lang="en-US" sz="2400" i="0" dirty="0">
                <a:solidFill>
                  <a:srgbClr val="2D2F31"/>
                </a:solidFill>
                <a:effectLst/>
                <a:latin typeface="Sitka Display" pitchFamily="2" charset="0"/>
              </a:rPr>
              <a:t> without any parameters, it needs to return the calculated volume. To calculate volume multiply the area with height.</a:t>
            </a:r>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187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324463" y="0"/>
            <a:ext cx="2330247" cy="121920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Encapsulation</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7" name="Picture 6">
            <a:extLst>
              <a:ext uri="{FF2B5EF4-FFF2-40B4-BE49-F238E27FC236}">
                <a16:creationId xmlns:a16="http://schemas.microsoft.com/office/drawing/2014/main" id="{490DA420-A03C-B1C7-8420-ACFAA2541D8F}"/>
              </a:ext>
            </a:extLst>
          </p:cNvPr>
          <p:cNvPicPr>
            <a:picLocks noChangeAspect="1"/>
          </p:cNvPicPr>
          <p:nvPr/>
        </p:nvPicPr>
        <p:blipFill>
          <a:blip r:embed="rId3"/>
          <a:stretch>
            <a:fillRect/>
          </a:stretch>
        </p:blipFill>
        <p:spPr>
          <a:xfrm>
            <a:off x="6253212" y="2921692"/>
            <a:ext cx="4976291" cy="1958510"/>
          </a:xfrm>
          <a:prstGeom prst="rect">
            <a:avLst/>
          </a:prstGeom>
        </p:spPr>
      </p:pic>
      <p:pic>
        <p:nvPicPr>
          <p:cNvPr id="9" name="Picture 8">
            <a:extLst>
              <a:ext uri="{FF2B5EF4-FFF2-40B4-BE49-F238E27FC236}">
                <a16:creationId xmlns:a16="http://schemas.microsoft.com/office/drawing/2014/main" id="{57B07F3D-CDB3-DE59-824C-52FC6128DBF1}"/>
              </a:ext>
            </a:extLst>
          </p:cNvPr>
          <p:cNvPicPr>
            <a:picLocks noChangeAspect="1"/>
          </p:cNvPicPr>
          <p:nvPr/>
        </p:nvPicPr>
        <p:blipFill>
          <a:blip r:embed="rId4"/>
          <a:stretch>
            <a:fillRect/>
          </a:stretch>
        </p:blipFill>
        <p:spPr>
          <a:xfrm>
            <a:off x="962497" y="1873852"/>
            <a:ext cx="4701947" cy="4054191"/>
          </a:xfrm>
          <a:prstGeom prst="rect">
            <a:avLst/>
          </a:prstGeom>
        </p:spPr>
      </p:pic>
    </p:spTree>
    <p:extLst>
      <p:ext uri="{BB962C8B-B14F-4D97-AF65-F5344CB8AC3E}">
        <p14:creationId xmlns:p14="http://schemas.microsoft.com/office/powerpoint/2010/main" val="12932810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245806" y="0"/>
            <a:ext cx="220242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FF0000"/>
                </a:solidFill>
                <a:latin typeface="Arial" panose="020B0604020202020204" pitchFamily="34" charset="0"/>
              </a:rPr>
              <a:t>Abstraction</a:t>
            </a:r>
            <a:endParaRPr kumimoji="0" lang="fr-FR" sz="2800" b="1" i="0" u="none" strike="noStrike" kern="0" cap="none" spc="-100" normalizeH="0" noProof="0" dirty="0">
              <a:ln>
                <a:noFill/>
              </a:ln>
              <a:solidFill>
                <a:srgbClr val="FF0000"/>
              </a:solidFill>
              <a:effectLst/>
              <a:uLnTx/>
              <a:uFillTx/>
              <a:latin typeface="Arial" panose="020B0604020202020204" pitchFamily="34" charset="0"/>
            </a:endParaRPr>
          </a:p>
        </p:txBody>
      </p:sp>
      <p:pic>
        <p:nvPicPr>
          <p:cNvPr id="5" name="Picture 4">
            <a:extLst>
              <a:ext uri="{FF2B5EF4-FFF2-40B4-BE49-F238E27FC236}">
                <a16:creationId xmlns:a16="http://schemas.microsoft.com/office/drawing/2014/main" id="{F97896CA-24E6-E391-51AA-362511876DE8}"/>
              </a:ext>
            </a:extLst>
          </p:cNvPr>
          <p:cNvPicPr>
            <a:picLocks noChangeAspect="1"/>
          </p:cNvPicPr>
          <p:nvPr/>
        </p:nvPicPr>
        <p:blipFill>
          <a:blip r:embed="rId3"/>
          <a:stretch>
            <a:fillRect/>
          </a:stretch>
        </p:blipFill>
        <p:spPr>
          <a:xfrm>
            <a:off x="1235903" y="1245485"/>
            <a:ext cx="9864716" cy="4367030"/>
          </a:xfrm>
          <a:prstGeom prst="rect">
            <a:avLst/>
          </a:prstGeom>
        </p:spPr>
      </p:pic>
    </p:spTree>
    <p:extLst>
      <p:ext uri="{BB962C8B-B14F-4D97-AF65-F5344CB8AC3E}">
        <p14:creationId xmlns:p14="http://schemas.microsoft.com/office/powerpoint/2010/main" val="1127617074"/>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26507</TotalTime>
  <Words>5053</Words>
  <Application>Microsoft Office PowerPoint</Application>
  <PresentationFormat>Widescreen</PresentationFormat>
  <Paragraphs>570</Paragraphs>
  <Slides>78</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inter-regular</vt:lpstr>
      <vt:lpstr>Raleway</vt:lpstr>
      <vt:lpstr>sfmono-regular</vt:lpstr>
      <vt:lpstr>Sitka Display</vt:lpstr>
      <vt:lpstr>times new roman</vt:lpstr>
      <vt:lpstr>Udemy Sans</vt:lpstr>
      <vt:lpstr>var(--font-stack-heading)</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570</cp:revision>
  <dcterms:created xsi:type="dcterms:W3CDTF">2019-03-28T09:08:51Z</dcterms:created>
  <dcterms:modified xsi:type="dcterms:W3CDTF">2024-12-13T12:09:43Z</dcterms:modified>
</cp:coreProperties>
</file>